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CEC5C69D.xml" ContentType="application/vnd.ms-powerpoint.comments+xml"/>
  <Override PartName="/ppt/notesSlides/notesSlide6.xml" ContentType="application/vnd.openxmlformats-officedocument.presentationml.notesSlide+xml"/>
  <Override PartName="/ppt/comments/modernComment_101_1E8D1B9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1_1DA3A559.xml" ContentType="application/vnd.ms-powerpoint.comments+xml"/>
  <Override PartName="/ppt/comments/modernComment_115_1C541477.xml" ContentType="application/vnd.ms-powerpoint.comments+xml"/>
  <Override PartName="/ppt/notesSlides/notesSlide7.xml" ContentType="application/vnd.openxmlformats-officedocument.presentationml.notesSlide+xml"/>
  <Override PartName="/ppt/comments/modernComment_7F3E90D2_A932D4BA.xml" ContentType="application/vnd.ms-powerpoint.comments+xml"/>
  <Override PartName="/ppt/notesSlides/notesSlide8.xml" ContentType="application/vnd.openxmlformats-officedocument.presentationml.notesSlide+xml"/>
  <Override PartName="/ppt/comments/modernComment_7F3E90C4_F831744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2"/>
  </p:notesMasterIdLst>
  <p:sldIdLst>
    <p:sldId id="256" r:id="rId2"/>
    <p:sldId id="282" r:id="rId3"/>
    <p:sldId id="2134806731" r:id="rId4"/>
    <p:sldId id="283" r:id="rId5"/>
    <p:sldId id="264" r:id="rId6"/>
    <p:sldId id="259" r:id="rId7"/>
    <p:sldId id="257" r:id="rId8"/>
    <p:sldId id="273" r:id="rId9"/>
    <p:sldId id="277" r:id="rId10"/>
    <p:sldId id="272" r:id="rId11"/>
    <p:sldId id="275" r:id="rId12"/>
    <p:sldId id="2134806727" r:id="rId13"/>
    <p:sldId id="278" r:id="rId14"/>
    <p:sldId id="261" r:id="rId15"/>
    <p:sldId id="270" r:id="rId16"/>
    <p:sldId id="2134806725" r:id="rId17"/>
    <p:sldId id="2134806737" r:id="rId18"/>
    <p:sldId id="2134806728" r:id="rId19"/>
    <p:sldId id="267" r:id="rId20"/>
    <p:sldId id="2134806736" r:id="rId21"/>
    <p:sldId id="2134806738" r:id="rId22"/>
    <p:sldId id="2134806724" r:id="rId23"/>
    <p:sldId id="692" r:id="rId24"/>
    <p:sldId id="2134806734" r:id="rId25"/>
    <p:sldId id="2134806735" r:id="rId26"/>
    <p:sldId id="284" r:id="rId27"/>
    <p:sldId id="258" r:id="rId28"/>
    <p:sldId id="286" r:id="rId29"/>
    <p:sldId id="266" r:id="rId30"/>
    <p:sldId id="213480673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A0B04B-A257-C86C-BC7B-3D300EDE12FE}" name="Benjamin Kwanen Tapley" initials="BKT" userId="S::ben.tapley@sintef.no::15cdce97-35e3-4871-8097-b03015dcb0ad" providerId="AD"/>
  <p188:author id="{F5792997-47C4-F996-51F0-9B5433C00F45}" name="Milan De Cauwer" initials="MC" userId="S::milan.de.cauwer@sintef.no::32cc6935-cf8d-4c01-af2a-2d4ba0f597b1" providerId="AD"/>
  <p188:author id="{470830BF-2206-7A12-D123-645418B7D553}" name="Benjamin Kwanen Tapley" initials="" userId="S::Ben.Tapley@sintef.no::15cdce97-35e3-4871-8097-b03015dcb0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56A094-0661-C74B-A4D7-3206CD484883}" v="39" dt="2024-04-23T12:23:34.044"/>
    <p1510:client id="{C4696C83-938F-9A81-7343-C121188D0D3A}" v="6" dt="2024-04-23T09:26:14.138"/>
    <p1510:client id="{C65915F7-2065-67F0-031C-35F5C7EFCB22}" v="1" dt="2024-04-23T09:53:14.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07"/>
    <p:restoredTop sz="88707"/>
  </p:normalViewPr>
  <p:slideViewPr>
    <p:cSldViewPr snapToGrid="0">
      <p:cViewPr varScale="1">
        <p:scale>
          <a:sx n="113" d="100"/>
          <a:sy n="113" d="100"/>
        </p:scale>
        <p:origin x="1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vind Eigil Bøhn" userId="S::eivind.bohn@sintef.no::564832e6-67d0-4e80-9585-6e7425f9682a" providerId="AD" clId="Web-{C65915F7-2065-67F0-031C-35F5C7EFCB22}"/>
    <pc:docChg chg="modSld">
      <pc:chgData name="Eivind Eigil Bøhn" userId="S::eivind.bohn@sintef.no::564832e6-67d0-4e80-9585-6e7425f9682a" providerId="AD" clId="Web-{C65915F7-2065-67F0-031C-35F5C7EFCB22}" dt="2024-04-23T09:53:14.516" v="0" actId="20577"/>
      <pc:docMkLst>
        <pc:docMk/>
      </pc:docMkLst>
      <pc:sldChg chg="modSp">
        <pc:chgData name="Eivind Eigil Bøhn" userId="S::eivind.bohn@sintef.no::564832e6-67d0-4e80-9585-6e7425f9682a" providerId="AD" clId="Web-{C65915F7-2065-67F0-031C-35F5C7EFCB22}" dt="2024-04-23T09:53:14.516" v="0" actId="20577"/>
        <pc:sldMkLst>
          <pc:docMk/>
          <pc:sldMk cId="2107355687" sldId="2134806731"/>
        </pc:sldMkLst>
        <pc:spChg chg="mod">
          <ac:chgData name="Eivind Eigil Bøhn" userId="S::eivind.bohn@sintef.no::564832e6-67d0-4e80-9585-6e7425f9682a" providerId="AD" clId="Web-{C65915F7-2065-67F0-031C-35F5C7EFCB22}" dt="2024-04-23T09:53:14.516" v="0" actId="20577"/>
          <ac:spMkLst>
            <pc:docMk/>
            <pc:sldMk cId="2107355687" sldId="2134806731"/>
            <ac:spMk id="9" creationId="{FB49BA16-A129-96FB-EB80-36CA418471CE}"/>
          </ac:spMkLst>
        </pc:spChg>
      </pc:sldChg>
    </pc:docChg>
  </pc:docChgLst>
  <pc:docChgLst>
    <pc:chgData name="Milan De Cauwer" userId="S::milan.de.cauwer@sintef.no::32cc6935-cf8d-4c01-af2a-2d4ba0f597b1" providerId="AD" clId="Web-{C4696C83-938F-9A81-7343-C121188D0D3A}"/>
    <pc:docChg chg="mod">
      <pc:chgData name="Milan De Cauwer" userId="S::milan.de.cauwer@sintef.no::32cc6935-cf8d-4c01-af2a-2d4ba0f597b1" providerId="AD" clId="Web-{C4696C83-938F-9A81-7343-C121188D0D3A}" dt="2024-04-23T09:26:14.138" v="5"/>
      <pc:docMkLst>
        <pc:docMk/>
      </pc:docMkLst>
      <pc:sldChg chg="addCm">
        <pc:chgData name="Milan De Cauwer" userId="S::milan.de.cauwer@sintef.no::32cc6935-cf8d-4c01-af2a-2d4ba0f597b1" providerId="AD" clId="Web-{C4696C83-938F-9A81-7343-C121188D0D3A}" dt="2024-04-23T09:14:27.919" v="3"/>
        <pc:sldMkLst>
          <pc:docMk/>
          <pc:sldMk cId="512564116" sldId="257"/>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4:27.919" v="3"/>
              <pc2:cmMkLst xmlns:pc2="http://schemas.microsoft.com/office/powerpoint/2019/9/main/command">
                <pc:docMk/>
                <pc:sldMk cId="512564116" sldId="257"/>
                <pc2:cmMk id="{1433B9C2-D3D7-40CB-B480-E8BA48FAE432}"/>
              </pc2:cmMkLst>
            </pc226:cmChg>
          </p:ext>
        </pc:extLst>
      </pc:sldChg>
      <pc:sldChg chg="addCm">
        <pc:chgData name="Milan De Cauwer" userId="S::milan.de.cauwer@sintef.no::32cc6935-cf8d-4c01-af2a-2d4ba0f597b1" providerId="AD" clId="Web-{C4696C83-938F-9A81-7343-C121188D0D3A}" dt="2024-04-23T09:13:54.387" v="2"/>
        <pc:sldMkLst>
          <pc:docMk/>
          <pc:sldMk cId="3469067933" sldId="259"/>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2:34.260" v="1"/>
              <pc2:cmMkLst xmlns:pc2="http://schemas.microsoft.com/office/powerpoint/2019/9/main/command">
                <pc:docMk/>
                <pc:sldMk cId="3469067933" sldId="259"/>
                <pc2:cmMk id="{3D52C56D-6E23-4259-B7C3-E29454B69EE6}"/>
              </pc2:cmMkLst>
            </pc226:cmChg>
            <pc226:cmChg xmlns:pc226="http://schemas.microsoft.com/office/powerpoint/2022/06/main/command" chg="add">
              <pc226:chgData name="Milan De Cauwer" userId="S::milan.de.cauwer@sintef.no::32cc6935-cf8d-4c01-af2a-2d4ba0f597b1" providerId="AD" clId="Web-{C4696C83-938F-9A81-7343-C121188D0D3A}" dt="2024-04-23T09:13:54.387" v="2"/>
              <pc2:cmMkLst xmlns:pc2="http://schemas.microsoft.com/office/powerpoint/2019/9/main/command">
                <pc:docMk/>
                <pc:sldMk cId="3469067933" sldId="259"/>
                <pc2:cmMk id="{6E29B3E0-5B07-4C04-B046-E58A793A9BAD}"/>
              </pc2:cmMkLst>
            </pc226:cmChg>
          </p:ext>
        </pc:extLst>
      </pc:sldChg>
      <pc:sldChg chg="addCm">
        <pc:chgData name="Milan De Cauwer" userId="S::milan.de.cauwer@sintef.no::32cc6935-cf8d-4c01-af2a-2d4ba0f597b1" providerId="AD" clId="Web-{C4696C83-938F-9A81-7343-C121188D0D3A}" dt="2024-04-23T09:26:14.138" v="5"/>
        <pc:sldMkLst>
          <pc:docMk/>
          <pc:sldMk cId="4163990594" sldId="2134806724"/>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6:14.138" v="5"/>
              <pc2:cmMkLst xmlns:pc2="http://schemas.microsoft.com/office/powerpoint/2019/9/main/command">
                <pc:docMk/>
                <pc:sldMk cId="4163990594" sldId="2134806724"/>
                <pc2:cmMk id="{0D00C035-5BE5-4B9F-9824-3D99E36BE58E}"/>
              </pc2:cmMkLst>
            </pc226:cmChg>
          </p:ext>
        </pc:extLst>
      </pc:sldChg>
      <pc:sldChg chg="addCm">
        <pc:chgData name="Milan De Cauwer" userId="S::milan.de.cauwer@sintef.no::32cc6935-cf8d-4c01-af2a-2d4ba0f597b1" providerId="AD" clId="Web-{C4696C83-938F-9A81-7343-C121188D0D3A}" dt="2024-04-23T09:22:48.837" v="4"/>
        <pc:sldMkLst>
          <pc:docMk/>
          <pc:sldMk cId="2838680762" sldId="2134806738"/>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2:48.837" v="4"/>
              <pc2:cmMkLst xmlns:pc2="http://schemas.microsoft.com/office/powerpoint/2019/9/main/command">
                <pc:docMk/>
                <pc:sldMk cId="2838680762" sldId="2134806738"/>
                <pc2:cmMk id="{751F46DB-FD9E-4E68-B65F-F8668B577B29}"/>
              </pc2:cmMkLst>
            </pc226:cmChg>
          </p:ext>
        </pc:extLst>
      </pc:sldChg>
    </pc:docChg>
  </pc:docChgLst>
  <pc:docChgLst>
    <pc:chgData name="Benjamin Kwanen Tapley" userId="15cdce97-35e3-4871-8097-b03015dcb0ad" providerId="ADAL" clId="{8D56A094-0661-C74B-A4D7-3206CD484883}"/>
    <pc:docChg chg="undo custSel modSld">
      <pc:chgData name="Benjamin Kwanen Tapley" userId="15cdce97-35e3-4871-8097-b03015dcb0ad" providerId="ADAL" clId="{8D56A094-0661-C74B-A4D7-3206CD484883}" dt="2024-04-23T13:03:45.196" v="172" actId="27636"/>
      <pc:docMkLst>
        <pc:docMk/>
      </pc:docMkLst>
      <pc:sldChg chg="addSp modSp mod">
        <pc:chgData name="Benjamin Kwanen Tapley" userId="15cdce97-35e3-4871-8097-b03015dcb0ad" providerId="ADAL" clId="{8D56A094-0661-C74B-A4D7-3206CD484883}" dt="2024-04-23T11:10:23.527" v="94" actId="1076"/>
        <pc:sldMkLst>
          <pc:docMk/>
          <pc:sldMk cId="3825486502" sldId="256"/>
        </pc:sldMkLst>
        <pc:spChg chg="mod">
          <ac:chgData name="Benjamin Kwanen Tapley" userId="15cdce97-35e3-4871-8097-b03015dcb0ad" providerId="ADAL" clId="{8D56A094-0661-C74B-A4D7-3206CD484883}" dt="2024-04-23T11:10:12.416" v="93" actId="14100"/>
          <ac:spMkLst>
            <pc:docMk/>
            <pc:sldMk cId="3825486502" sldId="256"/>
            <ac:spMk id="2" creationId="{98D11C19-E45E-3CA3-5F4D-63848742DA18}"/>
          </ac:spMkLst>
        </pc:spChg>
        <pc:spChg chg="mod">
          <ac:chgData name="Benjamin Kwanen Tapley" userId="15cdce97-35e3-4871-8097-b03015dcb0ad" providerId="ADAL" clId="{8D56A094-0661-C74B-A4D7-3206CD484883}" dt="2024-04-23T11:10:23.527" v="94" actId="1076"/>
          <ac:spMkLst>
            <pc:docMk/>
            <pc:sldMk cId="3825486502" sldId="256"/>
            <ac:spMk id="3" creationId="{5944695D-580F-69C8-DC93-5620D5CBDAC2}"/>
          </ac:spMkLst>
        </pc:spChg>
        <pc:spChg chg="add mod">
          <ac:chgData name="Benjamin Kwanen Tapley" userId="15cdce97-35e3-4871-8097-b03015dcb0ad" providerId="ADAL" clId="{8D56A094-0661-C74B-A4D7-3206CD484883}" dt="2024-04-23T11:10:23.527" v="94" actId="1076"/>
          <ac:spMkLst>
            <pc:docMk/>
            <pc:sldMk cId="3825486502" sldId="256"/>
            <ac:spMk id="5" creationId="{4E427E95-CA0D-9571-85A7-F13A7CF9C4F0}"/>
          </ac:spMkLst>
        </pc:spChg>
        <pc:picChg chg="mod">
          <ac:chgData name="Benjamin Kwanen Tapley" userId="15cdce97-35e3-4871-8097-b03015dcb0ad" providerId="ADAL" clId="{8D56A094-0661-C74B-A4D7-3206CD484883}" dt="2024-04-23T11:09:44.402" v="87" actId="1076"/>
          <ac:picMkLst>
            <pc:docMk/>
            <pc:sldMk cId="3825486502" sldId="256"/>
            <ac:picMk id="4" creationId="{45CA798A-4D72-30B0-1566-C8464CA4E349}"/>
          </ac:picMkLst>
        </pc:picChg>
      </pc:sldChg>
      <pc:sldChg chg="modSp mod modCm">
        <pc:chgData name="Benjamin Kwanen Tapley" userId="15cdce97-35e3-4871-8097-b03015dcb0ad" providerId="ADAL" clId="{8D56A094-0661-C74B-A4D7-3206CD484883}" dt="2024-04-23T10:33:51.797" v="28" actId="20577"/>
        <pc:sldMkLst>
          <pc:docMk/>
          <pc:sldMk cId="512564116" sldId="257"/>
        </pc:sldMkLst>
        <pc:spChg chg="mod">
          <ac:chgData name="Benjamin Kwanen Tapley" userId="15cdce97-35e3-4871-8097-b03015dcb0ad" providerId="ADAL" clId="{8D56A094-0661-C74B-A4D7-3206CD484883}" dt="2024-04-23T10:33:51.797" v="28" actId="20577"/>
          <ac:spMkLst>
            <pc:docMk/>
            <pc:sldMk cId="512564116" sldId="257"/>
            <ac:spMk id="2" creationId="{1F0F9673-FB57-30F4-5EB6-BCB08CB31AF5}"/>
          </ac:spMkLst>
        </pc:spChg>
        <pc:extLst>
          <p:ext xmlns:p="http://schemas.openxmlformats.org/presentationml/2006/main" uri="{D6D511B9-2390-475A-947B-AFAB55BFBCF1}">
            <pc226:cmChg xmlns:pc226="http://schemas.microsoft.com/office/powerpoint/2022/06/main/command" chg="mod">
              <pc226:chgData name="Benjamin Kwanen Tapley" userId="15cdce97-35e3-4871-8097-b03015dcb0ad" providerId="ADAL" clId="{8D56A094-0661-C74B-A4D7-3206CD484883}" dt="2024-04-23T10:33:51.797" v="28" actId="20577"/>
              <pc2:cmMkLst xmlns:pc2="http://schemas.microsoft.com/office/powerpoint/2019/9/main/command">
                <pc:docMk/>
                <pc:sldMk cId="512564116" sldId="257"/>
                <pc2:cmMk id="{1433B9C2-D3D7-40CB-B480-E8BA48FAE432}"/>
              </pc2:cmMkLst>
            </pc226:cmChg>
          </p:ext>
        </pc:extLst>
      </pc:sldChg>
      <pc:sldChg chg="modSp mod">
        <pc:chgData name="Benjamin Kwanen Tapley" userId="15cdce97-35e3-4871-8097-b03015dcb0ad" providerId="ADAL" clId="{8D56A094-0661-C74B-A4D7-3206CD484883}" dt="2024-04-23T11:02:32.160" v="55" actId="20577"/>
        <pc:sldMkLst>
          <pc:docMk/>
          <pc:sldMk cId="2599086536" sldId="258"/>
        </pc:sldMkLst>
        <pc:spChg chg="mod">
          <ac:chgData name="Benjamin Kwanen Tapley" userId="15cdce97-35e3-4871-8097-b03015dcb0ad" providerId="ADAL" clId="{8D56A094-0661-C74B-A4D7-3206CD484883}" dt="2024-04-23T11:02:32.160" v="55" actId="20577"/>
          <ac:spMkLst>
            <pc:docMk/>
            <pc:sldMk cId="2599086536" sldId="258"/>
            <ac:spMk id="2" creationId="{333C9A3B-ADE2-4BF1-A6AF-E821AD996D6E}"/>
          </ac:spMkLst>
        </pc:spChg>
      </pc:sldChg>
      <pc:sldChg chg="modSp mod">
        <pc:chgData name="Benjamin Kwanen Tapley" userId="15cdce97-35e3-4871-8097-b03015dcb0ad" providerId="ADAL" clId="{8D56A094-0661-C74B-A4D7-3206CD484883}" dt="2024-04-23T11:12:11.361" v="102" actId="113"/>
        <pc:sldMkLst>
          <pc:docMk/>
          <pc:sldMk cId="1339200440" sldId="266"/>
        </pc:sldMkLst>
        <pc:spChg chg="mod">
          <ac:chgData name="Benjamin Kwanen Tapley" userId="15cdce97-35e3-4871-8097-b03015dcb0ad" providerId="ADAL" clId="{8D56A094-0661-C74B-A4D7-3206CD484883}" dt="2024-04-23T11:12:11.361" v="102" actId="113"/>
          <ac:spMkLst>
            <pc:docMk/>
            <pc:sldMk cId="1339200440" sldId="266"/>
            <ac:spMk id="2" creationId="{55084F3D-7CD5-3692-EA76-262B7F2C8623}"/>
          </ac:spMkLst>
        </pc:spChg>
      </pc:sldChg>
      <pc:sldChg chg="modSp mod">
        <pc:chgData name="Benjamin Kwanen Tapley" userId="15cdce97-35e3-4871-8097-b03015dcb0ad" providerId="ADAL" clId="{8D56A094-0661-C74B-A4D7-3206CD484883}" dt="2024-04-23T13:02:40.431" v="160" actId="1076"/>
        <pc:sldMkLst>
          <pc:docMk/>
          <pc:sldMk cId="1896897525" sldId="282"/>
        </pc:sldMkLst>
        <pc:spChg chg="mod">
          <ac:chgData name="Benjamin Kwanen Tapley" userId="15cdce97-35e3-4871-8097-b03015dcb0ad" providerId="ADAL" clId="{8D56A094-0661-C74B-A4D7-3206CD484883}" dt="2024-04-23T13:02:28.584" v="159" actId="20577"/>
          <ac:spMkLst>
            <pc:docMk/>
            <pc:sldMk cId="1896897525" sldId="282"/>
            <ac:spMk id="6" creationId="{4036610F-1B2E-D860-468C-E534BE32322C}"/>
          </ac:spMkLst>
        </pc:spChg>
        <pc:picChg chg="mod">
          <ac:chgData name="Benjamin Kwanen Tapley" userId="15cdce97-35e3-4871-8097-b03015dcb0ad" providerId="ADAL" clId="{8D56A094-0661-C74B-A4D7-3206CD484883}" dt="2024-04-23T13:02:40.431" v="160" actId="1076"/>
          <ac:picMkLst>
            <pc:docMk/>
            <pc:sldMk cId="1896897525" sldId="282"/>
            <ac:picMk id="5" creationId="{17D1FB35-A35E-0DB8-9BCB-6D08906CA92A}"/>
          </ac:picMkLst>
        </pc:picChg>
      </pc:sldChg>
      <pc:sldChg chg="mod modShow">
        <pc:chgData name="Benjamin Kwanen Tapley" userId="15cdce97-35e3-4871-8097-b03015dcb0ad" providerId="ADAL" clId="{8D56A094-0661-C74B-A4D7-3206CD484883}" dt="2024-04-23T10:47:20.605" v="49" actId="729"/>
        <pc:sldMkLst>
          <pc:docMk/>
          <pc:sldMk cId="2455400506" sldId="286"/>
        </pc:sldMkLst>
      </pc:sldChg>
      <pc:sldChg chg="addSp modSp mod modAnim modCm">
        <pc:chgData name="Benjamin Kwanen Tapley" userId="15cdce97-35e3-4871-8097-b03015dcb0ad" providerId="ADAL" clId="{8D56A094-0661-C74B-A4D7-3206CD484883}" dt="2024-04-23T10:35:31.080" v="48"/>
        <pc:sldMkLst>
          <pc:docMk/>
          <pc:sldMk cId="4163990594" sldId="2134806724"/>
        </pc:sldMkLst>
        <pc:spChg chg="mod">
          <ac:chgData name="Benjamin Kwanen Tapley" userId="15cdce97-35e3-4871-8097-b03015dcb0ad" providerId="ADAL" clId="{8D56A094-0661-C74B-A4D7-3206CD484883}" dt="2024-04-23T10:34:39.226" v="32" actId="1076"/>
          <ac:spMkLst>
            <pc:docMk/>
            <pc:sldMk cId="4163990594" sldId="2134806724"/>
            <ac:spMk id="7" creationId="{2DC3A19F-2C72-A407-7B37-C461DA422393}"/>
          </ac:spMkLst>
        </pc:spChg>
        <pc:spChg chg="mod">
          <ac:chgData name="Benjamin Kwanen Tapley" userId="15cdce97-35e3-4871-8097-b03015dcb0ad" providerId="ADAL" clId="{8D56A094-0661-C74B-A4D7-3206CD484883}" dt="2024-04-23T10:34:40.972" v="33" actId="1076"/>
          <ac:spMkLst>
            <pc:docMk/>
            <pc:sldMk cId="4163990594" sldId="2134806724"/>
            <ac:spMk id="8" creationId="{19392CE5-652A-6EA4-C227-EDF20F56FD9D}"/>
          </ac:spMkLst>
        </pc:spChg>
        <pc:spChg chg="add mod">
          <ac:chgData name="Benjamin Kwanen Tapley" userId="15cdce97-35e3-4871-8097-b03015dcb0ad" providerId="ADAL" clId="{8D56A094-0661-C74B-A4D7-3206CD484883}" dt="2024-04-23T10:34:47.603" v="46" actId="122"/>
          <ac:spMkLst>
            <pc:docMk/>
            <pc:sldMk cId="4163990594" sldId="2134806724"/>
            <ac:spMk id="9" creationId="{AD9E908C-E82D-C3CE-FC7F-823AC872733F}"/>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0:35:31.080" v="48"/>
              <pc2:cmMkLst xmlns:pc2="http://schemas.microsoft.com/office/powerpoint/2019/9/main/command">
                <pc:docMk/>
                <pc:sldMk cId="4163990594" sldId="2134806724"/>
                <pc2:cmMk id="{0D00C035-5BE5-4B9F-9824-3D99E36BE58E}"/>
              </pc2:cmMkLst>
              <pc226:cmRplyChg chg="add">
                <pc226:chgData name="Benjamin Kwanen Tapley" userId="15cdce97-35e3-4871-8097-b03015dcb0ad" providerId="ADAL" clId="{8D56A094-0661-C74B-A4D7-3206CD484883}" dt="2024-04-23T10:35:31.080" v="48"/>
                <pc2:cmRplyMkLst xmlns:pc2="http://schemas.microsoft.com/office/powerpoint/2019/9/main/command">
                  <pc:docMk/>
                  <pc:sldMk cId="4163990594" sldId="2134806724"/>
                  <pc2:cmMk id="{0D00C035-5BE5-4B9F-9824-3D99E36BE58E}"/>
                  <pc2:cmRplyMk id="{0083471B-7D01-0448-A1E6-3B67914B629A}"/>
                </pc2:cmRplyMkLst>
              </pc226:cmRplyChg>
            </pc226:cmChg>
          </p:ext>
        </pc:extLst>
      </pc:sldChg>
      <pc:sldChg chg="modSp modAnim">
        <pc:chgData name="Benjamin Kwanen Tapley" userId="15cdce97-35e3-4871-8097-b03015dcb0ad" providerId="ADAL" clId="{8D56A094-0661-C74B-A4D7-3206CD484883}" dt="2024-04-23T11:14:23.193" v="110" actId="18131"/>
        <pc:sldMkLst>
          <pc:docMk/>
          <pc:sldMk cId="2107355687" sldId="2134806731"/>
        </pc:sldMkLst>
        <pc:picChg chg="mod">
          <ac:chgData name="Benjamin Kwanen Tapley" userId="15cdce97-35e3-4871-8097-b03015dcb0ad" providerId="ADAL" clId="{8D56A094-0661-C74B-A4D7-3206CD484883}" dt="2024-04-23T11:14:23.193" v="110" actId="18131"/>
          <ac:picMkLst>
            <pc:docMk/>
            <pc:sldMk cId="2107355687" sldId="2134806731"/>
            <ac:picMk id="14338" creationId="{B221CE34-9ACF-ED49-BFF6-9FA54F75CAD0}"/>
          </ac:picMkLst>
        </pc:picChg>
      </pc:sldChg>
      <pc:sldChg chg="modSp mod">
        <pc:chgData name="Benjamin Kwanen Tapley" userId="15cdce97-35e3-4871-8097-b03015dcb0ad" providerId="ADAL" clId="{8D56A094-0661-C74B-A4D7-3206CD484883}" dt="2024-04-23T13:03:45.196" v="172" actId="27636"/>
        <pc:sldMkLst>
          <pc:docMk/>
          <pc:sldMk cId="3157681394" sldId="2134806732"/>
        </pc:sldMkLst>
        <pc:spChg chg="mod">
          <ac:chgData name="Benjamin Kwanen Tapley" userId="15cdce97-35e3-4871-8097-b03015dcb0ad" providerId="ADAL" clId="{8D56A094-0661-C74B-A4D7-3206CD484883}" dt="2024-04-23T13:03:45.196" v="172" actId="27636"/>
          <ac:spMkLst>
            <pc:docMk/>
            <pc:sldMk cId="3157681394" sldId="2134806732"/>
            <ac:spMk id="4" creationId="{1E1F06CF-274F-3D4F-BF97-3D87CC9359EB}"/>
          </ac:spMkLst>
        </pc:spChg>
      </pc:sldChg>
      <pc:sldChg chg="modSp mod">
        <pc:chgData name="Benjamin Kwanen Tapley" userId="15cdce97-35e3-4871-8097-b03015dcb0ad" providerId="ADAL" clId="{8D56A094-0661-C74B-A4D7-3206CD484883}" dt="2024-04-23T11:07:51.632" v="69" actId="1037"/>
        <pc:sldMkLst>
          <pc:docMk/>
          <pc:sldMk cId="3845709531" sldId="2134806736"/>
        </pc:sldMkLst>
        <pc:spChg chg="mod">
          <ac:chgData name="Benjamin Kwanen Tapley" userId="15cdce97-35e3-4871-8097-b03015dcb0ad" providerId="ADAL" clId="{8D56A094-0661-C74B-A4D7-3206CD484883}" dt="2024-04-23T11:07:21.761" v="63" actId="20577"/>
          <ac:spMkLst>
            <pc:docMk/>
            <pc:sldMk cId="3845709531" sldId="2134806736"/>
            <ac:spMk id="9" creationId="{192484D6-F3F6-0FB7-2797-D01EFB21CE3B}"/>
          </ac:spMkLst>
        </pc:spChg>
        <pc:spChg chg="mod">
          <ac:chgData name="Benjamin Kwanen Tapley" userId="15cdce97-35e3-4871-8097-b03015dcb0ad" providerId="ADAL" clId="{8D56A094-0661-C74B-A4D7-3206CD484883}" dt="2024-04-23T11:07:51.632" v="69" actId="1037"/>
          <ac:spMkLst>
            <pc:docMk/>
            <pc:sldMk cId="3845709531" sldId="2134806736"/>
            <ac:spMk id="11" creationId="{D68665EB-5D8E-CB88-5A8B-93D51A7501E7}"/>
          </ac:spMkLst>
        </pc:spChg>
        <pc:spChg chg="mod">
          <ac:chgData name="Benjamin Kwanen Tapley" userId="15cdce97-35e3-4871-8097-b03015dcb0ad" providerId="ADAL" clId="{8D56A094-0661-C74B-A4D7-3206CD484883}" dt="2024-04-23T11:07:15.904" v="61" actId="1076"/>
          <ac:spMkLst>
            <pc:docMk/>
            <pc:sldMk cId="3845709531" sldId="2134806736"/>
            <ac:spMk id="14" creationId="{DE914939-65AB-58CA-9928-73689AE40F4C}"/>
          </ac:spMkLst>
        </pc:spChg>
      </pc:sldChg>
      <pc:sldChg chg="modSp mod modCm">
        <pc:chgData name="Benjamin Kwanen Tapley" userId="15cdce97-35e3-4871-8097-b03015dcb0ad" providerId="ADAL" clId="{8D56A094-0661-C74B-A4D7-3206CD484883}" dt="2024-04-23T11:08:15.326" v="86" actId="20577"/>
        <pc:sldMkLst>
          <pc:docMk/>
          <pc:sldMk cId="2838680762" sldId="2134806738"/>
        </pc:sldMkLst>
        <pc:spChg chg="mod">
          <ac:chgData name="Benjamin Kwanen Tapley" userId="15cdce97-35e3-4871-8097-b03015dcb0ad" providerId="ADAL" clId="{8D56A094-0661-C74B-A4D7-3206CD484883}" dt="2024-04-23T11:08:15.326" v="86" actId="20577"/>
          <ac:spMkLst>
            <pc:docMk/>
            <pc:sldMk cId="2838680762" sldId="2134806738"/>
            <ac:spMk id="8" creationId="{C4D8DE47-899D-0435-ABBD-8E5EF27D2342}"/>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1:07:58.855" v="70"/>
              <pc2:cmMkLst xmlns:pc2="http://schemas.microsoft.com/office/powerpoint/2019/9/main/command">
                <pc:docMk/>
                <pc:sldMk cId="2838680762" sldId="2134806738"/>
                <pc2:cmMk id="{751F46DB-FD9E-4E68-B65F-F8668B577B29}"/>
              </pc2:cmMkLst>
            </pc226:cmChg>
          </p:ext>
        </pc:extLst>
      </pc:sldChg>
    </pc:docChg>
  </pc:docChgLst>
</pc:chgInfo>
</file>

<file path=ppt/comments/modernComment_101_1E8D1B94.xml><?xml version="1.0" encoding="utf-8"?>
<p188:cmLst xmlns:a="http://schemas.openxmlformats.org/drawingml/2006/main" xmlns:r="http://schemas.openxmlformats.org/officeDocument/2006/relationships" xmlns:p188="http://schemas.microsoft.com/office/powerpoint/2018/8/main">
  <p188:cm id="{1433B9C2-D3D7-40CB-B480-E8BA48FAE432}" authorId="{F5792997-47C4-F996-51F0-9B5433C00F45}" created="2024-04-23T09:14:27.919">
    <ac:txMkLst xmlns:ac="http://schemas.microsoft.com/office/drawing/2013/main/command">
      <pc:docMk xmlns:pc="http://schemas.microsoft.com/office/powerpoint/2013/main/command"/>
      <pc:sldMk xmlns:pc="http://schemas.microsoft.com/office/powerpoint/2013/main/command" cId="512564116" sldId="257"/>
      <ac:spMk id="2" creationId="{1F0F9673-FB57-30F4-5EB6-BCB08CB31AF5}"/>
      <ac:txMk cp="1">
        <ac:context len="28" hash="3345003450"/>
      </ac:txMk>
    </ac:txMkLst>
    <p188:pos x="7257142" y="166914"/>
    <p188:txBody>
      <a:bodyPr/>
      <a:lstStyle/>
      <a:p>
        <a:r>
          <a:rPr lang="en-US"/>
          <a:t>How to craft a good prompt</a:t>
        </a:r>
      </a:p>
    </p188:txBody>
  </p188:cm>
</p188:cmLst>
</file>

<file path=ppt/comments/modernComment_103_CEC5C69D.xml><?xml version="1.0" encoding="utf-8"?>
<p188:cmLst xmlns:a="http://schemas.openxmlformats.org/drawingml/2006/main" xmlns:r="http://schemas.openxmlformats.org/officeDocument/2006/relationships" xmlns:p188="http://schemas.microsoft.com/office/powerpoint/2018/8/main">
  <p188:cm id="{3D52C56D-6E23-4259-B7C3-E29454B69EE6}" authorId="{F5792997-47C4-F996-51F0-9B5433C00F45}" created="2024-04-23T09:12:34.260">
    <ac:txMkLst xmlns:ac="http://schemas.microsoft.com/office/drawing/2013/main/command">
      <pc:docMk xmlns:pc="http://schemas.microsoft.com/office/powerpoint/2013/main/command"/>
      <pc:sldMk xmlns:pc="http://schemas.microsoft.com/office/powerpoint/2013/main/command" cId="3469067933" sldId="259"/>
      <ac:spMk id="6" creationId="{172EA0DF-CB23-680A-9744-FB794FDA9F25}"/>
      <ac:txMk cp="5" len="19">
        <ac:context len="29" hash="527063048"/>
      </ac:txMk>
    </ac:txMkLst>
    <p188:pos x="1429657" y="885371"/>
    <p188:txBody>
      <a:bodyPr/>
      <a:lstStyle/>
      <a:p>
        <a:r>
          <a:rPr lang="en-US"/>
          <a:t>Layout is a bit messed up/tight on my display. Bigger clouds?</a:t>
        </a:r>
      </a:p>
    </p188:txBody>
  </p188:cm>
  <p188:cm id="{6E29B3E0-5B07-4C04-B046-E58A793A9BAD}" authorId="{F5792997-47C4-F996-51F0-9B5433C00F45}" created="2024-04-23T09:13:54.387">
    <ac:txMkLst xmlns:ac="http://schemas.microsoft.com/office/drawing/2013/main/command">
      <pc:docMk xmlns:pc="http://schemas.microsoft.com/office/powerpoint/2013/main/command"/>
      <pc:sldMk xmlns:pc="http://schemas.microsoft.com/office/powerpoint/2013/main/command" cId="3469067933" sldId="259"/>
      <ac:spMk id="2" creationId="{DF32BB08-CB74-F797-7152-065FC7A97C11}"/>
      <ac:txMk cp="0" len="32">
        <ac:context len="34" hash="339610711"/>
      </ac:txMk>
    </ac:txMkLst>
    <p188:pos x="7961085" y="166914"/>
    <p188:txBody>
      <a:bodyPr/>
      <a:lstStyle/>
      <a:p>
        <a:r>
          <a:rPr lang="en-US"/>
          <a:t>This slide could also be used at the end of presentation as a wrap up kind of slide.</a:t>
        </a:r>
      </a:p>
    </p188:txBody>
  </p188:cm>
</p188:cmLst>
</file>

<file path=ppt/comments/modernComment_111_1DA3A559.xml><?xml version="1.0" encoding="utf-8"?>
<p188:cmLst xmlns:a="http://schemas.openxmlformats.org/drawingml/2006/main" xmlns:r="http://schemas.openxmlformats.org/officeDocument/2006/relationships" xmlns:p188="http://schemas.microsoft.com/office/powerpoint/2018/8/main">
  <p188:cm id="{DA604AC8-0050-8840-A548-05378607F28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115_1C541477.xml><?xml version="1.0" encoding="utf-8"?>
<p188:cmLst xmlns:a="http://schemas.openxmlformats.org/drawingml/2006/main" xmlns:r="http://schemas.openxmlformats.org/officeDocument/2006/relationships" xmlns:p188="http://schemas.microsoft.com/office/powerpoint/2018/8/main">
  <p188:cm id="{27FFB048-29CB-BD43-90DA-259B327595D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7F3E90C4_F8317442.xml><?xml version="1.0" encoding="utf-8"?>
<p188:cmLst xmlns:a="http://schemas.openxmlformats.org/drawingml/2006/main" xmlns:r="http://schemas.openxmlformats.org/officeDocument/2006/relationships" xmlns:p188="http://schemas.microsoft.com/office/powerpoint/2018/8/main">
  <p188:cm id="{0D00C035-5BE5-4B9F-9824-3D99E36BE58E}" authorId="{F5792997-47C4-F996-51F0-9B5433C00F45}" created="2024-04-23T09:26:14.138">
    <ac:txMkLst xmlns:ac="http://schemas.microsoft.com/office/drawing/2013/main/command">
      <pc:docMk xmlns:pc="http://schemas.microsoft.com/office/powerpoint/2013/main/command"/>
      <pc:sldMk xmlns:pc="http://schemas.microsoft.com/office/powerpoint/2013/main/command" cId="4163990594" sldId="2134806724"/>
      <ac:spMk id="6" creationId="{D86414EB-EA69-B491-C4F7-0C08595CD8BF}"/>
      <ac:txMk cp="21" len="6">
        <ac:context len="29" hash="3328053044"/>
      </ac:txMk>
    </ac:txMkLst>
    <p188:pos x="1524000" y="711200"/>
    <p188:replyLst>
      <p188:reply id="{0083471B-7D01-0448-A1E6-3B67914B629A}" authorId="{0EA0B04B-A257-C86C-BC7B-3D300EDE12FE}" created="2024-04-23T10:35:30.944">
        <p188:txBody>
          <a:bodyPr/>
          <a:lstStyle/>
          <a:p>
            <a:r>
              <a:rPr lang="en-NO"/>
              <a:t>Good point! Added a confirmation bias bubble. 
 The Get bias is covered in the next slide :) </a:t>
            </a:r>
          </a:p>
        </p188:txBody>
      </p188:reply>
    </p188:replyLst>
    <p188:txBody>
      <a:bodyPr/>
      <a:lstStyle/>
      <a:p>
        <a:r>
          <a:rPr lang="en-US"/>
          <a:t>Confirmation bias is probably big here.
https://en.wikipedia.org/wiki/Confirmation_bias
Also GPT is trained on a biased dataset that will favor "1st world" discours (I assume). As well as political corretness?</a:t>
        </a:r>
      </a:p>
    </p188:txBody>
    <p188:extLst>
      <p:ext xmlns:p="http://schemas.openxmlformats.org/presentationml/2006/main" uri="{57CB4572-C831-44C2-8A1C-0ADB6CCDFE69}">
        <p223:reactions xmlns:p223="http://schemas.microsoft.com/office/powerpoint/2022/03/main">
          <p223:rxn type="👍">
            <p223:instance time="2024-04-23T10:34:32.799" authorId="{0EA0B04B-A257-C86C-BC7B-3D300EDE12FE}"/>
          </p223:rxn>
        </p223:reactions>
      </p:ext>
    </p188:extLst>
  </p188:cm>
</p188:cmLst>
</file>

<file path=ppt/comments/modernComment_7F3E90D2_A932D4BA.xml><?xml version="1.0" encoding="utf-8"?>
<p188:cmLst xmlns:a="http://schemas.openxmlformats.org/drawingml/2006/main" xmlns:r="http://schemas.openxmlformats.org/officeDocument/2006/relationships" xmlns:p188="http://schemas.microsoft.com/office/powerpoint/2018/8/main">
  <p188:cm id="{751F46DB-FD9E-4E68-B65F-F8668B577B29}" authorId="{F5792997-47C4-F996-51F0-9B5433C00F45}" created="2024-04-23T09:22:48.837">
    <ac:txMkLst xmlns:ac="http://schemas.microsoft.com/office/drawing/2013/main/command">
      <pc:docMk xmlns:pc="http://schemas.microsoft.com/office/powerpoint/2013/main/command"/>
      <pc:sldMk xmlns:pc="http://schemas.microsoft.com/office/powerpoint/2013/main/command" cId="2838680762" sldId="2134806738"/>
      <ac:spMk id="2" creationId="{109A34A8-D104-633B-A5FC-6738C7751FC5}"/>
      <ac:txMk cp="12" len="33">
        <ac:context len="46" hash="2503519193"/>
      </ac:txMk>
    </ac:txMkLst>
    <p188:pos x="9078685" y="195942"/>
    <p188:txBody>
      <a:bodyPr/>
      <a:lstStyle/>
      <a:p>
        <a:r>
          <a:rPr lang="en-US"/>
          <a:t>... unless you know what you are doing/permitted to/on top of your GDPR game.</a:t>
        </a:r>
      </a:p>
    </p188:txBody>
    <p188:extLst>
      <p:ext xmlns:p="http://schemas.openxmlformats.org/presentationml/2006/main" uri="{57CB4572-C831-44C2-8A1C-0ADB6CCDFE69}">
        <p223:reactions xmlns:p223="http://schemas.microsoft.com/office/powerpoint/2022/03/main">
          <p223:rxn type="👍">
            <p223:instance time="2024-04-23T11:07:58.839" authorId="{0EA0B04B-A257-C86C-BC7B-3D300EDE12FE}"/>
          </p223:rxn>
        </p223:reactions>
      </p:ext>
    </p188:extLst>
  </p188:cm>
</p188:cmLst>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ata4.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AF620-1637-CF4A-9998-7B26688C2A58}"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9D38FFB5-C0FB-F74D-B885-B3BA3C22F36C}">
      <dgm:prSet phldrT="[Text]"/>
      <dgm:spPr/>
      <dgm:t>
        <a:bodyPr/>
        <a:lstStyle/>
        <a:p>
          <a:r>
            <a:rPr lang="en-GB"/>
            <a:t>Task</a:t>
          </a:r>
        </a:p>
      </dgm:t>
    </dgm:pt>
    <dgm:pt modelId="{9295D03A-2B15-4048-8276-43C37A72F61A}" type="parTrans" cxnId="{5952339D-B644-A84B-9F68-C2227DC6DC1B}">
      <dgm:prSet/>
      <dgm:spPr/>
      <dgm:t>
        <a:bodyPr/>
        <a:lstStyle/>
        <a:p>
          <a:endParaRPr lang="en-GB"/>
        </a:p>
      </dgm:t>
    </dgm:pt>
    <dgm:pt modelId="{393F0E8A-81A9-EB4F-9CE2-FE2A6FE37C3E}" type="sibTrans" cxnId="{5952339D-B644-A84B-9F68-C2227DC6DC1B}">
      <dgm:prSet/>
      <dgm:spPr/>
      <dgm:t>
        <a:bodyPr/>
        <a:lstStyle/>
        <a:p>
          <a:endParaRPr lang="en-GB"/>
        </a:p>
      </dgm:t>
    </dgm:pt>
    <dgm:pt modelId="{7BD4D1FE-E48D-5A43-9569-297327DD260E}">
      <dgm:prSet phldrT="[Text]"/>
      <dgm:spPr/>
      <dgm:t>
        <a:bodyPr/>
        <a:lstStyle/>
        <a:p>
          <a:r>
            <a:rPr lang="en-GB"/>
            <a:t>Context</a:t>
          </a:r>
        </a:p>
      </dgm:t>
    </dgm:pt>
    <dgm:pt modelId="{AFCF5751-F8AC-8646-9DA1-695027F54756}" type="parTrans" cxnId="{FE9EF040-194C-F340-ADF4-F66A77E5928A}">
      <dgm:prSet/>
      <dgm:spPr/>
      <dgm:t>
        <a:bodyPr/>
        <a:lstStyle/>
        <a:p>
          <a:endParaRPr lang="en-GB"/>
        </a:p>
      </dgm:t>
    </dgm:pt>
    <dgm:pt modelId="{98EF247A-8DD7-7B4C-AAEC-7A18B7660EA0}" type="sibTrans" cxnId="{FE9EF040-194C-F340-ADF4-F66A77E5928A}">
      <dgm:prSet/>
      <dgm:spPr/>
      <dgm:t>
        <a:bodyPr/>
        <a:lstStyle/>
        <a:p>
          <a:endParaRPr lang="en-GB"/>
        </a:p>
      </dgm:t>
    </dgm:pt>
    <dgm:pt modelId="{D5CE39CF-4552-2D4D-8F36-2D53B0E68257}">
      <dgm:prSet phldrT="[Text]"/>
      <dgm:spPr/>
      <dgm:t>
        <a:bodyPr/>
        <a:lstStyle/>
        <a:p>
          <a:r>
            <a:rPr lang="en-GB"/>
            <a:t>Examples</a:t>
          </a:r>
        </a:p>
      </dgm:t>
    </dgm:pt>
    <dgm:pt modelId="{B5C10FE5-8931-0248-BEDC-5D3186EFEC2A}" type="parTrans" cxnId="{91C05911-7505-C243-ADB9-570FE5E31FA6}">
      <dgm:prSet/>
      <dgm:spPr/>
      <dgm:t>
        <a:bodyPr/>
        <a:lstStyle/>
        <a:p>
          <a:endParaRPr lang="en-GB"/>
        </a:p>
      </dgm:t>
    </dgm:pt>
    <dgm:pt modelId="{B111E629-C130-AF48-98FD-EB7CE28BCC54}" type="sibTrans" cxnId="{91C05911-7505-C243-ADB9-570FE5E31FA6}">
      <dgm:prSet/>
      <dgm:spPr/>
      <dgm:t>
        <a:bodyPr/>
        <a:lstStyle/>
        <a:p>
          <a:endParaRPr lang="en-GB"/>
        </a:p>
      </dgm:t>
    </dgm:pt>
    <dgm:pt modelId="{A55C4C0F-6444-1E42-90AC-6F1E16037C7B}">
      <dgm:prSet phldrT="[Text]"/>
      <dgm:spPr/>
      <dgm:t>
        <a:bodyPr/>
        <a:lstStyle/>
        <a:p>
          <a:r>
            <a:rPr lang="en-GB"/>
            <a:t>Persona</a:t>
          </a:r>
        </a:p>
      </dgm:t>
    </dgm:pt>
    <dgm:pt modelId="{FADA821F-BF86-B944-A715-E98599D7D1D6}" type="parTrans" cxnId="{C6F489F8-841D-4A42-969F-98AC120DD5F3}">
      <dgm:prSet/>
      <dgm:spPr/>
      <dgm:t>
        <a:bodyPr/>
        <a:lstStyle/>
        <a:p>
          <a:endParaRPr lang="en-GB"/>
        </a:p>
      </dgm:t>
    </dgm:pt>
    <dgm:pt modelId="{C15D9412-A37E-E448-BF55-43C01087FB18}" type="sibTrans" cxnId="{C6F489F8-841D-4A42-969F-98AC120DD5F3}">
      <dgm:prSet/>
      <dgm:spPr/>
      <dgm:t>
        <a:bodyPr/>
        <a:lstStyle/>
        <a:p>
          <a:endParaRPr lang="en-GB"/>
        </a:p>
      </dgm:t>
    </dgm:pt>
    <dgm:pt modelId="{80E190EC-E8F6-5842-90E7-2816EE173494}">
      <dgm:prSet phldrT="[Text]"/>
      <dgm:spPr/>
      <dgm:t>
        <a:bodyPr/>
        <a:lstStyle/>
        <a:p>
          <a:r>
            <a:rPr lang="en-GB"/>
            <a:t>Format</a:t>
          </a:r>
        </a:p>
      </dgm:t>
    </dgm:pt>
    <dgm:pt modelId="{8D10D054-2E37-7646-BF93-0E6F1BDE67C7}" type="parTrans" cxnId="{8D0DECAE-7E94-D44B-A26B-F2BF398A6AE5}">
      <dgm:prSet/>
      <dgm:spPr/>
      <dgm:t>
        <a:bodyPr/>
        <a:lstStyle/>
        <a:p>
          <a:endParaRPr lang="en-GB"/>
        </a:p>
      </dgm:t>
    </dgm:pt>
    <dgm:pt modelId="{1BAA0A53-4684-334B-BAC3-EEA6ED499F0B}" type="sibTrans" cxnId="{8D0DECAE-7E94-D44B-A26B-F2BF398A6AE5}">
      <dgm:prSet/>
      <dgm:spPr/>
      <dgm:t>
        <a:bodyPr/>
        <a:lstStyle/>
        <a:p>
          <a:endParaRPr lang="en-GB"/>
        </a:p>
      </dgm:t>
    </dgm:pt>
    <dgm:pt modelId="{E1F0B4A3-B574-4A41-A81F-C1A9D603DC85}">
      <dgm:prSet phldrT="[Text]"/>
      <dgm:spPr/>
      <dgm:t>
        <a:bodyPr/>
        <a:lstStyle/>
        <a:p>
          <a:r>
            <a:rPr lang="en-GB"/>
            <a:t>Tone</a:t>
          </a:r>
        </a:p>
      </dgm:t>
    </dgm:pt>
    <dgm:pt modelId="{834510F5-D00C-E049-B59F-03F1FE6CFCD7}" type="parTrans" cxnId="{59119CE4-F59E-2C43-8DBB-CEFC0C094D2C}">
      <dgm:prSet/>
      <dgm:spPr/>
      <dgm:t>
        <a:bodyPr/>
        <a:lstStyle/>
        <a:p>
          <a:endParaRPr lang="en-GB"/>
        </a:p>
      </dgm:t>
    </dgm:pt>
    <dgm:pt modelId="{6E1B668C-7C45-B34F-8C25-09473A9F5FCB}" type="sibTrans" cxnId="{59119CE4-F59E-2C43-8DBB-CEFC0C094D2C}">
      <dgm:prSet/>
      <dgm:spPr/>
      <dgm:t>
        <a:bodyPr/>
        <a:lstStyle/>
        <a:p>
          <a:endParaRPr lang="en-GB"/>
        </a:p>
      </dgm:t>
    </dgm:pt>
    <dgm:pt modelId="{7AC96C1B-2430-ED48-8FE9-07315C6FCB52}" type="pres">
      <dgm:prSet presAssocID="{918AF620-1637-CF4A-9998-7B26688C2A58}" presName="cycle" presStyleCnt="0">
        <dgm:presLayoutVars>
          <dgm:dir/>
          <dgm:resizeHandles val="exact"/>
        </dgm:presLayoutVars>
      </dgm:prSet>
      <dgm:spPr/>
    </dgm:pt>
    <dgm:pt modelId="{D28886A9-FFD3-7A4F-98DE-7B2580A73374}" type="pres">
      <dgm:prSet presAssocID="{9D38FFB5-C0FB-F74D-B885-B3BA3C22F36C}" presName="node" presStyleLbl="node1" presStyleIdx="0" presStyleCnt="6">
        <dgm:presLayoutVars>
          <dgm:bulletEnabled val="1"/>
        </dgm:presLayoutVars>
      </dgm:prSet>
      <dgm:spPr/>
    </dgm:pt>
    <dgm:pt modelId="{65466827-EBE4-ED42-AA0D-DFF5EE0A4B7D}" type="pres">
      <dgm:prSet presAssocID="{9D38FFB5-C0FB-F74D-B885-B3BA3C22F36C}" presName="spNode" presStyleCnt="0"/>
      <dgm:spPr/>
    </dgm:pt>
    <dgm:pt modelId="{6EF29F88-3C0F-B74C-96EE-962440DAF032}" type="pres">
      <dgm:prSet presAssocID="{393F0E8A-81A9-EB4F-9CE2-FE2A6FE37C3E}" presName="sibTrans" presStyleLbl="sibTrans1D1" presStyleIdx="0" presStyleCnt="6"/>
      <dgm:spPr/>
    </dgm:pt>
    <dgm:pt modelId="{15D4E8E8-0446-834F-AEA3-15BED0A4590B}" type="pres">
      <dgm:prSet presAssocID="{7BD4D1FE-E48D-5A43-9569-297327DD260E}" presName="node" presStyleLbl="node1" presStyleIdx="1" presStyleCnt="6">
        <dgm:presLayoutVars>
          <dgm:bulletEnabled val="1"/>
        </dgm:presLayoutVars>
      </dgm:prSet>
      <dgm:spPr/>
    </dgm:pt>
    <dgm:pt modelId="{884F2A7B-E812-4F48-8DDC-CF2462473612}" type="pres">
      <dgm:prSet presAssocID="{7BD4D1FE-E48D-5A43-9569-297327DD260E}" presName="spNode" presStyleCnt="0"/>
      <dgm:spPr/>
    </dgm:pt>
    <dgm:pt modelId="{57EAC423-B861-7B4D-BABA-292821E51E7B}" type="pres">
      <dgm:prSet presAssocID="{98EF247A-8DD7-7B4C-AAEC-7A18B7660EA0}" presName="sibTrans" presStyleLbl="sibTrans1D1" presStyleIdx="1" presStyleCnt="6"/>
      <dgm:spPr/>
    </dgm:pt>
    <dgm:pt modelId="{06B3AB6D-797A-8941-9C1C-DFBBA428A4D2}" type="pres">
      <dgm:prSet presAssocID="{D5CE39CF-4552-2D4D-8F36-2D53B0E68257}" presName="node" presStyleLbl="node1" presStyleIdx="2" presStyleCnt="6">
        <dgm:presLayoutVars>
          <dgm:bulletEnabled val="1"/>
        </dgm:presLayoutVars>
      </dgm:prSet>
      <dgm:spPr/>
    </dgm:pt>
    <dgm:pt modelId="{F8FE51F3-5640-274E-9681-455CB8A93708}" type="pres">
      <dgm:prSet presAssocID="{D5CE39CF-4552-2D4D-8F36-2D53B0E68257}" presName="spNode" presStyleCnt="0"/>
      <dgm:spPr/>
    </dgm:pt>
    <dgm:pt modelId="{9488A413-0B2E-4A42-8971-70AA73CFC811}" type="pres">
      <dgm:prSet presAssocID="{B111E629-C130-AF48-98FD-EB7CE28BCC54}" presName="sibTrans" presStyleLbl="sibTrans1D1" presStyleIdx="2" presStyleCnt="6"/>
      <dgm:spPr/>
    </dgm:pt>
    <dgm:pt modelId="{C955CF14-BDCF-794D-8D02-0567E7391F2B}" type="pres">
      <dgm:prSet presAssocID="{A55C4C0F-6444-1E42-90AC-6F1E16037C7B}" presName="node" presStyleLbl="node1" presStyleIdx="3" presStyleCnt="6">
        <dgm:presLayoutVars>
          <dgm:bulletEnabled val="1"/>
        </dgm:presLayoutVars>
      </dgm:prSet>
      <dgm:spPr/>
    </dgm:pt>
    <dgm:pt modelId="{FEC3A4BF-2389-1944-82AE-C9D480937BF0}" type="pres">
      <dgm:prSet presAssocID="{A55C4C0F-6444-1E42-90AC-6F1E16037C7B}" presName="spNode" presStyleCnt="0"/>
      <dgm:spPr/>
    </dgm:pt>
    <dgm:pt modelId="{49E92870-965C-6045-A3FB-5CA6EBA4AD74}" type="pres">
      <dgm:prSet presAssocID="{C15D9412-A37E-E448-BF55-43C01087FB18}" presName="sibTrans" presStyleLbl="sibTrans1D1" presStyleIdx="3" presStyleCnt="6"/>
      <dgm:spPr/>
    </dgm:pt>
    <dgm:pt modelId="{AFBAD0C6-75FD-964C-8308-88E6EFD80BE1}" type="pres">
      <dgm:prSet presAssocID="{80E190EC-E8F6-5842-90E7-2816EE173494}" presName="node" presStyleLbl="node1" presStyleIdx="4" presStyleCnt="6">
        <dgm:presLayoutVars>
          <dgm:bulletEnabled val="1"/>
        </dgm:presLayoutVars>
      </dgm:prSet>
      <dgm:spPr/>
    </dgm:pt>
    <dgm:pt modelId="{59A8930D-7C21-1541-9CE8-455DF228905B}" type="pres">
      <dgm:prSet presAssocID="{80E190EC-E8F6-5842-90E7-2816EE173494}" presName="spNode" presStyleCnt="0"/>
      <dgm:spPr/>
    </dgm:pt>
    <dgm:pt modelId="{56661C7A-A2BE-614D-983D-BD2DC2C33558}" type="pres">
      <dgm:prSet presAssocID="{1BAA0A53-4684-334B-BAC3-EEA6ED499F0B}" presName="sibTrans" presStyleLbl="sibTrans1D1" presStyleIdx="4" presStyleCnt="6"/>
      <dgm:spPr/>
    </dgm:pt>
    <dgm:pt modelId="{DA4F13C3-ED5A-AB40-A658-B5822FEB76E6}" type="pres">
      <dgm:prSet presAssocID="{E1F0B4A3-B574-4A41-A81F-C1A9D603DC85}" presName="node" presStyleLbl="node1" presStyleIdx="5" presStyleCnt="6">
        <dgm:presLayoutVars>
          <dgm:bulletEnabled val="1"/>
        </dgm:presLayoutVars>
      </dgm:prSet>
      <dgm:spPr/>
    </dgm:pt>
    <dgm:pt modelId="{8A08B458-73E4-F34E-8A10-A1CC8C14920A}" type="pres">
      <dgm:prSet presAssocID="{E1F0B4A3-B574-4A41-A81F-C1A9D603DC85}" presName="spNode" presStyleCnt="0"/>
      <dgm:spPr/>
    </dgm:pt>
    <dgm:pt modelId="{0F9156DF-07D9-C042-8385-F04BE6A14C7F}" type="pres">
      <dgm:prSet presAssocID="{6E1B668C-7C45-B34F-8C25-09473A9F5FCB}" presName="sibTrans" presStyleLbl="sibTrans1D1" presStyleIdx="5" presStyleCnt="6"/>
      <dgm:spPr/>
    </dgm:pt>
  </dgm:ptLst>
  <dgm:cxnLst>
    <dgm:cxn modelId="{D7F9150C-4428-1945-B3DA-187589CEC0BA}" type="presOf" srcId="{E1F0B4A3-B574-4A41-A81F-C1A9D603DC85}" destId="{DA4F13C3-ED5A-AB40-A658-B5822FEB76E6}" srcOrd="0" destOrd="0" presId="urn:microsoft.com/office/officeart/2005/8/layout/cycle6"/>
    <dgm:cxn modelId="{91C05911-7505-C243-ADB9-570FE5E31FA6}" srcId="{918AF620-1637-CF4A-9998-7B26688C2A58}" destId="{D5CE39CF-4552-2D4D-8F36-2D53B0E68257}" srcOrd="2" destOrd="0" parTransId="{B5C10FE5-8931-0248-BEDC-5D3186EFEC2A}" sibTransId="{B111E629-C130-AF48-98FD-EB7CE28BCC54}"/>
    <dgm:cxn modelId="{80676415-2F20-E446-81D2-0481DA2F9139}" type="presOf" srcId="{80E190EC-E8F6-5842-90E7-2816EE173494}" destId="{AFBAD0C6-75FD-964C-8308-88E6EFD80BE1}" srcOrd="0" destOrd="0" presId="urn:microsoft.com/office/officeart/2005/8/layout/cycle6"/>
    <dgm:cxn modelId="{CA457032-A112-B941-822A-D3965E295588}" type="presOf" srcId="{393F0E8A-81A9-EB4F-9CE2-FE2A6FE37C3E}" destId="{6EF29F88-3C0F-B74C-96EE-962440DAF032}" srcOrd="0" destOrd="0" presId="urn:microsoft.com/office/officeart/2005/8/layout/cycle6"/>
    <dgm:cxn modelId="{FE9EF040-194C-F340-ADF4-F66A77E5928A}" srcId="{918AF620-1637-CF4A-9998-7B26688C2A58}" destId="{7BD4D1FE-E48D-5A43-9569-297327DD260E}" srcOrd="1" destOrd="0" parTransId="{AFCF5751-F8AC-8646-9DA1-695027F54756}" sibTransId="{98EF247A-8DD7-7B4C-AAEC-7A18B7660EA0}"/>
    <dgm:cxn modelId="{83649A42-64C3-4541-8001-313C167F6B2B}" type="presOf" srcId="{9D38FFB5-C0FB-F74D-B885-B3BA3C22F36C}" destId="{D28886A9-FFD3-7A4F-98DE-7B2580A73374}" srcOrd="0" destOrd="0" presId="urn:microsoft.com/office/officeart/2005/8/layout/cycle6"/>
    <dgm:cxn modelId="{CB7ADF5A-E082-5643-891A-DC085E407D10}" type="presOf" srcId="{D5CE39CF-4552-2D4D-8F36-2D53B0E68257}" destId="{06B3AB6D-797A-8941-9C1C-DFBBA428A4D2}" srcOrd="0" destOrd="0" presId="urn:microsoft.com/office/officeart/2005/8/layout/cycle6"/>
    <dgm:cxn modelId="{5AA10773-6D37-9F4B-BA7A-CCEBE40C6A8C}" type="presOf" srcId="{6E1B668C-7C45-B34F-8C25-09473A9F5FCB}" destId="{0F9156DF-07D9-C042-8385-F04BE6A14C7F}" srcOrd="0" destOrd="0" presId="urn:microsoft.com/office/officeart/2005/8/layout/cycle6"/>
    <dgm:cxn modelId="{2F4BBF7C-744B-AF4D-A07C-6210E76A7528}" type="presOf" srcId="{1BAA0A53-4684-334B-BAC3-EEA6ED499F0B}" destId="{56661C7A-A2BE-614D-983D-BD2DC2C33558}" srcOrd="0" destOrd="0" presId="urn:microsoft.com/office/officeart/2005/8/layout/cycle6"/>
    <dgm:cxn modelId="{12A0D181-2FC2-6844-A048-D4F43F261E5F}" type="presOf" srcId="{A55C4C0F-6444-1E42-90AC-6F1E16037C7B}" destId="{C955CF14-BDCF-794D-8D02-0567E7391F2B}" srcOrd="0" destOrd="0" presId="urn:microsoft.com/office/officeart/2005/8/layout/cycle6"/>
    <dgm:cxn modelId="{9B188593-468F-C441-A504-9664AFCA7AFF}" type="presOf" srcId="{98EF247A-8DD7-7B4C-AAEC-7A18B7660EA0}" destId="{57EAC423-B861-7B4D-BABA-292821E51E7B}" srcOrd="0" destOrd="0" presId="urn:microsoft.com/office/officeart/2005/8/layout/cycle6"/>
    <dgm:cxn modelId="{D6C5169D-8E66-8A46-89CD-3014660EE163}" type="presOf" srcId="{C15D9412-A37E-E448-BF55-43C01087FB18}" destId="{49E92870-965C-6045-A3FB-5CA6EBA4AD74}" srcOrd="0" destOrd="0" presId="urn:microsoft.com/office/officeart/2005/8/layout/cycle6"/>
    <dgm:cxn modelId="{5952339D-B644-A84B-9F68-C2227DC6DC1B}" srcId="{918AF620-1637-CF4A-9998-7B26688C2A58}" destId="{9D38FFB5-C0FB-F74D-B885-B3BA3C22F36C}" srcOrd="0" destOrd="0" parTransId="{9295D03A-2B15-4048-8276-43C37A72F61A}" sibTransId="{393F0E8A-81A9-EB4F-9CE2-FE2A6FE37C3E}"/>
    <dgm:cxn modelId="{8D0DECAE-7E94-D44B-A26B-F2BF398A6AE5}" srcId="{918AF620-1637-CF4A-9998-7B26688C2A58}" destId="{80E190EC-E8F6-5842-90E7-2816EE173494}" srcOrd="4" destOrd="0" parTransId="{8D10D054-2E37-7646-BF93-0E6F1BDE67C7}" sibTransId="{1BAA0A53-4684-334B-BAC3-EEA6ED499F0B}"/>
    <dgm:cxn modelId="{182B63C2-0B43-7845-9E99-385C4CD3EE8E}" type="presOf" srcId="{B111E629-C130-AF48-98FD-EB7CE28BCC54}" destId="{9488A413-0B2E-4A42-8971-70AA73CFC811}" srcOrd="0" destOrd="0" presId="urn:microsoft.com/office/officeart/2005/8/layout/cycle6"/>
    <dgm:cxn modelId="{F7B6D3CD-150E-A04E-81ED-F3CA6B2432F1}" type="presOf" srcId="{918AF620-1637-CF4A-9998-7B26688C2A58}" destId="{7AC96C1B-2430-ED48-8FE9-07315C6FCB52}" srcOrd="0" destOrd="0" presId="urn:microsoft.com/office/officeart/2005/8/layout/cycle6"/>
    <dgm:cxn modelId="{59119CE4-F59E-2C43-8DBB-CEFC0C094D2C}" srcId="{918AF620-1637-CF4A-9998-7B26688C2A58}" destId="{E1F0B4A3-B574-4A41-A81F-C1A9D603DC85}" srcOrd="5" destOrd="0" parTransId="{834510F5-D00C-E049-B59F-03F1FE6CFCD7}" sibTransId="{6E1B668C-7C45-B34F-8C25-09473A9F5FCB}"/>
    <dgm:cxn modelId="{85169DF3-3B25-2E45-98B3-51F8B62A116E}" type="presOf" srcId="{7BD4D1FE-E48D-5A43-9569-297327DD260E}" destId="{15D4E8E8-0446-834F-AEA3-15BED0A4590B}" srcOrd="0" destOrd="0" presId="urn:microsoft.com/office/officeart/2005/8/layout/cycle6"/>
    <dgm:cxn modelId="{C6F489F8-841D-4A42-969F-98AC120DD5F3}" srcId="{918AF620-1637-CF4A-9998-7B26688C2A58}" destId="{A55C4C0F-6444-1E42-90AC-6F1E16037C7B}" srcOrd="3" destOrd="0" parTransId="{FADA821F-BF86-B944-A715-E98599D7D1D6}" sibTransId="{C15D9412-A37E-E448-BF55-43C01087FB18}"/>
    <dgm:cxn modelId="{06CD1E12-7E93-5F4E-9705-442D30683C7E}" type="presParOf" srcId="{7AC96C1B-2430-ED48-8FE9-07315C6FCB52}" destId="{D28886A9-FFD3-7A4F-98DE-7B2580A73374}" srcOrd="0" destOrd="0" presId="urn:microsoft.com/office/officeart/2005/8/layout/cycle6"/>
    <dgm:cxn modelId="{4265C497-5E98-8349-859E-DE72DD3A6025}" type="presParOf" srcId="{7AC96C1B-2430-ED48-8FE9-07315C6FCB52}" destId="{65466827-EBE4-ED42-AA0D-DFF5EE0A4B7D}" srcOrd="1" destOrd="0" presId="urn:microsoft.com/office/officeart/2005/8/layout/cycle6"/>
    <dgm:cxn modelId="{1E8EE8BC-CBEA-A648-AC29-F69AFFE07A54}" type="presParOf" srcId="{7AC96C1B-2430-ED48-8FE9-07315C6FCB52}" destId="{6EF29F88-3C0F-B74C-96EE-962440DAF032}" srcOrd="2" destOrd="0" presId="urn:microsoft.com/office/officeart/2005/8/layout/cycle6"/>
    <dgm:cxn modelId="{6CD5E173-4C4F-EC4C-83A8-C8DAE97FB9C7}" type="presParOf" srcId="{7AC96C1B-2430-ED48-8FE9-07315C6FCB52}" destId="{15D4E8E8-0446-834F-AEA3-15BED0A4590B}" srcOrd="3" destOrd="0" presId="urn:microsoft.com/office/officeart/2005/8/layout/cycle6"/>
    <dgm:cxn modelId="{3FC499B9-6DC8-1643-913F-4043F74FD8A7}" type="presParOf" srcId="{7AC96C1B-2430-ED48-8FE9-07315C6FCB52}" destId="{884F2A7B-E812-4F48-8DDC-CF2462473612}" srcOrd="4" destOrd="0" presId="urn:microsoft.com/office/officeart/2005/8/layout/cycle6"/>
    <dgm:cxn modelId="{3BDE2D49-8130-F242-9D17-AADD9EEA09AE}" type="presParOf" srcId="{7AC96C1B-2430-ED48-8FE9-07315C6FCB52}" destId="{57EAC423-B861-7B4D-BABA-292821E51E7B}" srcOrd="5" destOrd="0" presId="urn:microsoft.com/office/officeart/2005/8/layout/cycle6"/>
    <dgm:cxn modelId="{97BE614A-81BA-BF49-8C2F-3C11792CC0C0}" type="presParOf" srcId="{7AC96C1B-2430-ED48-8FE9-07315C6FCB52}" destId="{06B3AB6D-797A-8941-9C1C-DFBBA428A4D2}" srcOrd="6" destOrd="0" presId="urn:microsoft.com/office/officeart/2005/8/layout/cycle6"/>
    <dgm:cxn modelId="{B36CA4A9-5760-154F-9B80-2B693A8A19DF}" type="presParOf" srcId="{7AC96C1B-2430-ED48-8FE9-07315C6FCB52}" destId="{F8FE51F3-5640-274E-9681-455CB8A93708}" srcOrd="7" destOrd="0" presId="urn:microsoft.com/office/officeart/2005/8/layout/cycle6"/>
    <dgm:cxn modelId="{5B561CD6-8F62-6C43-BADB-9D6B03F37549}" type="presParOf" srcId="{7AC96C1B-2430-ED48-8FE9-07315C6FCB52}" destId="{9488A413-0B2E-4A42-8971-70AA73CFC811}" srcOrd="8" destOrd="0" presId="urn:microsoft.com/office/officeart/2005/8/layout/cycle6"/>
    <dgm:cxn modelId="{35364340-9097-4848-9189-A1C9D7AA8E4A}" type="presParOf" srcId="{7AC96C1B-2430-ED48-8FE9-07315C6FCB52}" destId="{C955CF14-BDCF-794D-8D02-0567E7391F2B}" srcOrd="9" destOrd="0" presId="urn:microsoft.com/office/officeart/2005/8/layout/cycle6"/>
    <dgm:cxn modelId="{02069DE2-7DA1-694B-A011-94598FE0FBD4}" type="presParOf" srcId="{7AC96C1B-2430-ED48-8FE9-07315C6FCB52}" destId="{FEC3A4BF-2389-1944-82AE-C9D480937BF0}" srcOrd="10" destOrd="0" presId="urn:microsoft.com/office/officeart/2005/8/layout/cycle6"/>
    <dgm:cxn modelId="{7A4F2AB1-837A-7A41-B243-44985ACE23E6}" type="presParOf" srcId="{7AC96C1B-2430-ED48-8FE9-07315C6FCB52}" destId="{49E92870-965C-6045-A3FB-5CA6EBA4AD74}" srcOrd="11" destOrd="0" presId="urn:microsoft.com/office/officeart/2005/8/layout/cycle6"/>
    <dgm:cxn modelId="{D46814B2-5B51-2B4E-B63A-1D051ADD8E9A}" type="presParOf" srcId="{7AC96C1B-2430-ED48-8FE9-07315C6FCB52}" destId="{AFBAD0C6-75FD-964C-8308-88E6EFD80BE1}" srcOrd="12" destOrd="0" presId="urn:microsoft.com/office/officeart/2005/8/layout/cycle6"/>
    <dgm:cxn modelId="{97F877C9-60AA-4049-8BE6-A33C2E3C140C}" type="presParOf" srcId="{7AC96C1B-2430-ED48-8FE9-07315C6FCB52}" destId="{59A8930D-7C21-1541-9CE8-455DF228905B}" srcOrd="13" destOrd="0" presId="urn:microsoft.com/office/officeart/2005/8/layout/cycle6"/>
    <dgm:cxn modelId="{569399E4-7D91-8C46-A0B3-878CF16A5DCB}" type="presParOf" srcId="{7AC96C1B-2430-ED48-8FE9-07315C6FCB52}" destId="{56661C7A-A2BE-614D-983D-BD2DC2C33558}" srcOrd="14" destOrd="0" presId="urn:microsoft.com/office/officeart/2005/8/layout/cycle6"/>
    <dgm:cxn modelId="{88188A9E-AB4A-F542-92F5-4B621C69C266}" type="presParOf" srcId="{7AC96C1B-2430-ED48-8FE9-07315C6FCB52}" destId="{DA4F13C3-ED5A-AB40-A658-B5822FEB76E6}" srcOrd="15" destOrd="0" presId="urn:microsoft.com/office/officeart/2005/8/layout/cycle6"/>
    <dgm:cxn modelId="{4F4CC68A-230B-5B47-BC47-F85DFAE2FA4B}" type="presParOf" srcId="{7AC96C1B-2430-ED48-8FE9-07315C6FCB52}" destId="{8A08B458-73E4-F34E-8A10-A1CC8C14920A}" srcOrd="16" destOrd="0" presId="urn:microsoft.com/office/officeart/2005/8/layout/cycle6"/>
    <dgm:cxn modelId="{52006DE4-2021-814E-ABF1-9FDA87E15D78}" type="presParOf" srcId="{7AC96C1B-2430-ED48-8FE9-07315C6FCB52}" destId="{0F9156DF-07D9-C042-8385-F04BE6A14C7F}" srcOrd="17"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r>
            <a:rPr lang="en-GB" sz="2000" dirty="0"/>
            <a:t>3. Improving your software/ML engineering skills</a:t>
          </a:r>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custLinFactNeighborX="-450" custLinFactNeighborY="0"/>
      <dgm:spPr>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2. Expanding the scope of your workflow</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1. Automating time-consuming, mundane tasks</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86A9-FFD3-7A4F-98DE-7B2580A73374}">
      <dsp:nvSpPr>
        <dsp:cNvPr id="0" name=""/>
        <dsp:cNvSpPr/>
      </dsp:nvSpPr>
      <dsp:spPr>
        <a:xfrm>
          <a:off x="2761523" y="1505"/>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Task</a:t>
          </a:r>
        </a:p>
      </dsp:txBody>
      <dsp:txXfrm>
        <a:off x="2800997" y="40979"/>
        <a:ext cx="1165100" cy="729683"/>
      </dsp:txXfrm>
    </dsp:sp>
    <dsp:sp modelId="{6EF29F88-3C0F-B74C-96EE-962440DAF032}">
      <dsp:nvSpPr>
        <dsp:cNvPr id="0" name=""/>
        <dsp:cNvSpPr/>
      </dsp:nvSpPr>
      <dsp:spPr>
        <a:xfrm>
          <a:off x="1478191" y="405821"/>
          <a:ext cx="3810711" cy="3810711"/>
        </a:xfrm>
        <a:custGeom>
          <a:avLst/>
          <a:gdLst/>
          <a:ahLst/>
          <a:cxnLst/>
          <a:rect l="0" t="0" r="0" b="0"/>
          <a:pathLst>
            <a:path>
              <a:moveTo>
                <a:pt x="2535333" y="107159"/>
              </a:moveTo>
              <a:arcTo wR="1905355" hR="1905355" stAng="173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D4E8E8-0446-834F-AEA3-15BED0A4590B}">
      <dsp:nvSpPr>
        <dsp:cNvPr id="0" name=""/>
        <dsp:cNvSpPr/>
      </dsp:nvSpPr>
      <dsp:spPr>
        <a:xfrm>
          <a:off x="4411609"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Context</a:t>
          </a:r>
        </a:p>
      </dsp:txBody>
      <dsp:txXfrm>
        <a:off x="4451083" y="993657"/>
        <a:ext cx="1165100" cy="729683"/>
      </dsp:txXfrm>
    </dsp:sp>
    <dsp:sp modelId="{57EAC423-B861-7B4D-BABA-292821E51E7B}">
      <dsp:nvSpPr>
        <dsp:cNvPr id="0" name=""/>
        <dsp:cNvSpPr/>
      </dsp:nvSpPr>
      <dsp:spPr>
        <a:xfrm>
          <a:off x="1478191" y="405821"/>
          <a:ext cx="3810711" cy="3810711"/>
        </a:xfrm>
        <a:custGeom>
          <a:avLst/>
          <a:gdLst/>
          <a:ahLst/>
          <a:cxnLst/>
          <a:rect l="0" t="0" r="0" b="0"/>
          <a:pathLst>
            <a:path>
              <a:moveTo>
                <a:pt x="3733223" y="1367505"/>
              </a:moveTo>
              <a:arcTo wR="1905355" hR="1905355" stAng="206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B3AB6D-797A-8941-9C1C-DFBBA428A4D2}">
      <dsp:nvSpPr>
        <dsp:cNvPr id="0" name=""/>
        <dsp:cNvSpPr/>
      </dsp:nvSpPr>
      <dsp:spPr>
        <a:xfrm>
          <a:off x="4411609"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Examples</a:t>
          </a:r>
        </a:p>
      </dsp:txBody>
      <dsp:txXfrm>
        <a:off x="4451083" y="2899013"/>
        <a:ext cx="1165100" cy="729683"/>
      </dsp:txXfrm>
    </dsp:sp>
    <dsp:sp modelId="{9488A413-0B2E-4A42-8971-70AA73CFC811}">
      <dsp:nvSpPr>
        <dsp:cNvPr id="0" name=""/>
        <dsp:cNvSpPr/>
      </dsp:nvSpPr>
      <dsp:spPr>
        <a:xfrm>
          <a:off x="1478191" y="405821"/>
          <a:ext cx="3810711" cy="3810711"/>
        </a:xfrm>
        <a:custGeom>
          <a:avLst/>
          <a:gdLst/>
          <a:ahLst/>
          <a:cxnLst/>
          <a:rect l="0" t="0" r="0" b="0"/>
          <a:pathLst>
            <a:path>
              <a:moveTo>
                <a:pt x="3236862" y="3268247"/>
              </a:moveTo>
              <a:arcTo wR="1905355" hR="1905355" stAng="27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55CF14-BDCF-794D-8D02-0567E7391F2B}">
      <dsp:nvSpPr>
        <dsp:cNvPr id="0" name=""/>
        <dsp:cNvSpPr/>
      </dsp:nvSpPr>
      <dsp:spPr>
        <a:xfrm>
          <a:off x="2761523" y="3812217"/>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Persona</a:t>
          </a:r>
        </a:p>
      </dsp:txBody>
      <dsp:txXfrm>
        <a:off x="2800997" y="3851691"/>
        <a:ext cx="1165100" cy="729683"/>
      </dsp:txXfrm>
    </dsp:sp>
    <dsp:sp modelId="{49E92870-965C-6045-A3FB-5CA6EBA4AD74}">
      <dsp:nvSpPr>
        <dsp:cNvPr id="0" name=""/>
        <dsp:cNvSpPr/>
      </dsp:nvSpPr>
      <dsp:spPr>
        <a:xfrm>
          <a:off x="1478191" y="405821"/>
          <a:ext cx="3810711" cy="3810711"/>
        </a:xfrm>
        <a:custGeom>
          <a:avLst/>
          <a:gdLst/>
          <a:ahLst/>
          <a:cxnLst/>
          <a:rect l="0" t="0" r="0" b="0"/>
          <a:pathLst>
            <a:path>
              <a:moveTo>
                <a:pt x="1275378" y="3703552"/>
              </a:moveTo>
              <a:arcTo wR="1905355" hR="1905355" stAng="65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BAD0C6-75FD-964C-8308-88E6EFD80BE1}">
      <dsp:nvSpPr>
        <dsp:cNvPr id="0" name=""/>
        <dsp:cNvSpPr/>
      </dsp:nvSpPr>
      <dsp:spPr>
        <a:xfrm>
          <a:off x="1111436"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Format</a:t>
          </a:r>
        </a:p>
      </dsp:txBody>
      <dsp:txXfrm>
        <a:off x="1150910" y="2899013"/>
        <a:ext cx="1165100" cy="729683"/>
      </dsp:txXfrm>
    </dsp:sp>
    <dsp:sp modelId="{56661C7A-A2BE-614D-983D-BD2DC2C33558}">
      <dsp:nvSpPr>
        <dsp:cNvPr id="0" name=""/>
        <dsp:cNvSpPr/>
      </dsp:nvSpPr>
      <dsp:spPr>
        <a:xfrm>
          <a:off x="1478191" y="405821"/>
          <a:ext cx="3810711" cy="3810711"/>
        </a:xfrm>
        <a:custGeom>
          <a:avLst/>
          <a:gdLst/>
          <a:ahLst/>
          <a:cxnLst/>
          <a:rect l="0" t="0" r="0" b="0"/>
          <a:pathLst>
            <a:path>
              <a:moveTo>
                <a:pt x="77488" y="2443205"/>
              </a:moveTo>
              <a:arcTo wR="1905355" hR="1905355" stAng="98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4F13C3-ED5A-AB40-A658-B5822FEB76E6}">
      <dsp:nvSpPr>
        <dsp:cNvPr id="0" name=""/>
        <dsp:cNvSpPr/>
      </dsp:nvSpPr>
      <dsp:spPr>
        <a:xfrm>
          <a:off x="1111436"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Tone</a:t>
          </a:r>
        </a:p>
      </dsp:txBody>
      <dsp:txXfrm>
        <a:off x="1150910" y="993657"/>
        <a:ext cx="1165100" cy="729683"/>
      </dsp:txXfrm>
    </dsp:sp>
    <dsp:sp modelId="{0F9156DF-07D9-C042-8385-F04BE6A14C7F}">
      <dsp:nvSpPr>
        <dsp:cNvPr id="0" name=""/>
        <dsp:cNvSpPr/>
      </dsp:nvSpPr>
      <dsp:spPr>
        <a:xfrm>
          <a:off x="1478191" y="405821"/>
          <a:ext cx="3810711" cy="3810711"/>
        </a:xfrm>
        <a:custGeom>
          <a:avLst/>
          <a:gdLst/>
          <a:ahLst/>
          <a:cxnLst/>
          <a:rect l="0" t="0" r="0" b="0"/>
          <a:pathLst>
            <a:path>
              <a:moveTo>
                <a:pt x="573849" y="542464"/>
              </a:moveTo>
              <a:arcTo wR="1905355" hR="1905355" stAng="135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1778" y="374796"/>
          <a:ext cx="3286696" cy="1655704"/>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0119"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kern="1200" dirty="0"/>
            <a:t>3. Improving your software/ML engineering skills</a:t>
          </a:r>
        </a:p>
      </dsp:txBody>
      <dsp:txXfrm rot="10800000">
        <a:off x="1655704" y="374796"/>
        <a:ext cx="2872770" cy="1655704"/>
      </dsp:txXfrm>
    </dsp:sp>
    <dsp:sp modelId="{AF2A118C-5472-F14C-9585-8EA092D7EADF}">
      <dsp:nvSpPr>
        <dsp:cNvPr id="0" name=""/>
        <dsp:cNvSpPr/>
      </dsp:nvSpPr>
      <dsp:spPr>
        <a:xfrm>
          <a:off x="406475" y="374796"/>
          <a:ext cx="1655704" cy="1655704"/>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9539" y="439046"/>
          <a:ext cx="3307238" cy="166605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683"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2. Expanding the scope of your workflow</a:t>
          </a:r>
          <a:endParaRPr lang="en-GB" sz="2000" kern="1200" dirty="0"/>
        </a:p>
      </dsp:txBody>
      <dsp:txXfrm rot="10800000">
        <a:off x="1666052" y="439046"/>
        <a:ext cx="2890725" cy="1666052"/>
      </dsp:txXfrm>
    </dsp:sp>
    <dsp:sp modelId="{AF2A118C-5472-F14C-9585-8EA092D7EADF}">
      <dsp:nvSpPr>
        <dsp:cNvPr id="0" name=""/>
        <dsp:cNvSpPr/>
      </dsp:nvSpPr>
      <dsp:spPr>
        <a:xfrm>
          <a:off x="416513" y="439046"/>
          <a:ext cx="1666052" cy="1666052"/>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183358" y="0"/>
          <a:ext cx="3223296" cy="1485900"/>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241"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1. Automating time-consuming, mundane tasks</a:t>
          </a:r>
          <a:endParaRPr lang="en-GB" sz="2000" kern="1200" dirty="0"/>
        </a:p>
      </dsp:txBody>
      <dsp:txXfrm rot="10800000">
        <a:off x="1554833" y="0"/>
        <a:ext cx="2851821" cy="1485900"/>
      </dsp:txXfrm>
    </dsp:sp>
    <dsp:sp modelId="{AF2A118C-5472-F14C-9585-8EA092D7EADF}">
      <dsp:nvSpPr>
        <dsp:cNvPr id="0" name=""/>
        <dsp:cNvSpPr/>
      </dsp:nvSpPr>
      <dsp:spPr>
        <a:xfrm>
          <a:off x="440408" y="0"/>
          <a:ext cx="1485900" cy="1485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0BFFA-5328-F74F-AFE5-4E25221878A7}" type="datetimeFigureOut">
              <a:rPr lang="en-NO" smtClean="0"/>
              <a:t>23/04/2024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8139D-5BA9-E74E-8AD2-80C32FA29262}" type="slidenum">
              <a:rPr lang="en-NO" smtClean="0"/>
              <a:t>‹#›</a:t>
            </a:fld>
            <a:endParaRPr lang="en-NO"/>
          </a:p>
        </p:txBody>
      </p:sp>
    </p:spTree>
    <p:extLst>
      <p:ext uri="{BB962C8B-B14F-4D97-AF65-F5344CB8AC3E}">
        <p14:creationId xmlns:p14="http://schemas.microsoft.com/office/powerpoint/2010/main" val="385898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Assuming that everyone has used it at least once </a:t>
            </a:r>
          </a:p>
        </p:txBody>
      </p:sp>
      <p:sp>
        <p:nvSpPr>
          <p:cNvPr id="4" name="Slide Number Placeholder 3"/>
          <p:cNvSpPr>
            <a:spLocks noGrp="1"/>
          </p:cNvSpPr>
          <p:nvPr>
            <p:ph type="sldNum" sz="quarter" idx="5"/>
          </p:nvPr>
        </p:nvSpPr>
        <p:spPr/>
        <p:txBody>
          <a:bodyPr/>
          <a:lstStyle/>
          <a:p>
            <a:fld id="{CE78139D-5BA9-E74E-8AD2-80C32FA29262}" type="slidenum">
              <a:rPr lang="en-NO" smtClean="0"/>
              <a:t>1</a:t>
            </a:fld>
            <a:endParaRPr lang="en-NO"/>
          </a:p>
        </p:txBody>
      </p:sp>
    </p:spTree>
    <p:extLst>
      <p:ext uri="{BB962C8B-B14F-4D97-AF65-F5344CB8AC3E}">
        <p14:creationId xmlns:p14="http://schemas.microsoft.com/office/powerpoint/2010/main" val="2066915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Automating time-consuming, mundane tasks: things that you can already do, you don’t learn anything new, but saves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When considering new features, you often disregard solutions that are too risky for the time it takes to implement. ChatGPT can significantly reduce the time it takes to implement these so you can test multiple new methods against eachother.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26</a:t>
            </a:fld>
            <a:endParaRPr lang="en-NO"/>
          </a:p>
        </p:txBody>
      </p:sp>
    </p:spTree>
    <p:extLst>
      <p:ext uri="{BB962C8B-B14F-4D97-AF65-F5344CB8AC3E}">
        <p14:creationId xmlns:p14="http://schemas.microsoft.com/office/powerpoint/2010/main" val="115949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Iterate through ideas faster </a:t>
            </a:r>
          </a:p>
          <a:p>
            <a:endParaRPr lang="en-NO" dirty="0"/>
          </a:p>
          <a:p>
            <a:r>
              <a:rPr lang="en-NO" dirty="0"/>
              <a:t>uncover black boxes in your code </a:t>
            </a:r>
          </a:p>
        </p:txBody>
      </p:sp>
      <p:sp>
        <p:nvSpPr>
          <p:cNvPr id="4" name="Slide Number Placeholder 3"/>
          <p:cNvSpPr>
            <a:spLocks noGrp="1"/>
          </p:cNvSpPr>
          <p:nvPr>
            <p:ph type="sldNum" sz="quarter" idx="5"/>
          </p:nvPr>
        </p:nvSpPr>
        <p:spPr/>
        <p:txBody>
          <a:bodyPr/>
          <a:lstStyle/>
          <a:p>
            <a:fld id="{CE78139D-5BA9-E74E-8AD2-80C32FA29262}" type="slidenum">
              <a:rPr lang="en-NO" smtClean="0"/>
              <a:t>27</a:t>
            </a:fld>
            <a:endParaRPr lang="en-NO"/>
          </a:p>
        </p:txBody>
      </p:sp>
    </p:spTree>
    <p:extLst>
      <p:ext uri="{BB962C8B-B14F-4D97-AF65-F5344CB8AC3E}">
        <p14:creationId xmlns:p14="http://schemas.microsoft.com/office/powerpoint/2010/main" val="237085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Some people have found it embarrasing admitting they use this for work </a:t>
            </a:r>
          </a:p>
        </p:txBody>
      </p:sp>
      <p:sp>
        <p:nvSpPr>
          <p:cNvPr id="4" name="Slide Number Placeholder 3"/>
          <p:cNvSpPr>
            <a:spLocks noGrp="1"/>
          </p:cNvSpPr>
          <p:nvPr>
            <p:ph type="sldNum" sz="quarter" idx="5"/>
          </p:nvPr>
        </p:nvSpPr>
        <p:spPr/>
        <p:txBody>
          <a:bodyPr/>
          <a:lstStyle/>
          <a:p>
            <a:fld id="{CE78139D-5BA9-E74E-8AD2-80C32FA29262}" type="slidenum">
              <a:rPr lang="en-NO" smtClean="0"/>
              <a:t>3</a:t>
            </a:fld>
            <a:endParaRPr lang="en-NO"/>
          </a:p>
        </p:txBody>
      </p:sp>
    </p:spTree>
    <p:extLst>
      <p:ext uri="{BB962C8B-B14F-4D97-AF65-F5344CB8AC3E}">
        <p14:creationId xmlns:p14="http://schemas.microsoft.com/office/powerpoint/2010/main" val="37658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counter argument: you will lose the ability to code yourself</a:t>
            </a:r>
          </a:p>
          <a:p>
            <a:endParaRPr lang="en-NO" dirty="0"/>
          </a:p>
          <a:p>
            <a:r>
              <a:rPr lang="en-NO" dirty="0"/>
              <a:t>compare to google maps? </a:t>
            </a:r>
          </a:p>
        </p:txBody>
      </p:sp>
      <p:sp>
        <p:nvSpPr>
          <p:cNvPr id="4" name="Slide Number Placeholder 3"/>
          <p:cNvSpPr>
            <a:spLocks noGrp="1"/>
          </p:cNvSpPr>
          <p:nvPr>
            <p:ph type="sldNum" sz="quarter" idx="5"/>
          </p:nvPr>
        </p:nvSpPr>
        <p:spPr/>
        <p:txBody>
          <a:bodyPr/>
          <a:lstStyle/>
          <a:p>
            <a:fld id="{CE78139D-5BA9-E74E-8AD2-80C32FA29262}" type="slidenum">
              <a:rPr lang="en-NO" smtClean="0"/>
              <a:t>4</a:t>
            </a:fld>
            <a:endParaRPr lang="en-NO"/>
          </a:p>
        </p:txBody>
      </p:sp>
    </p:spTree>
    <p:extLst>
      <p:ext uri="{BB962C8B-B14F-4D97-AF65-F5344CB8AC3E}">
        <p14:creationId xmlns:p14="http://schemas.microsoft.com/office/powerpoint/2010/main" val="107951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U</a:t>
            </a:r>
            <a:r>
              <a:rPr lang="en-NO" dirty="0"/>
              <a:t>se of key words, special characters, ignore spelling and capilization, etc.</a:t>
            </a:r>
          </a:p>
          <a:p>
            <a:pPr lvl="1"/>
            <a:r>
              <a:rPr lang="en-NO" dirty="0"/>
              <a:t>Used to exploit the google search algorithm to get the desired output </a:t>
            </a:r>
          </a:p>
          <a:p>
            <a:pPr lvl="1"/>
            <a:endParaRPr lang="en-NO" dirty="0"/>
          </a:p>
          <a:p>
            <a:r>
              <a:rPr lang="en-NO" dirty="0"/>
              <a:t>Akin to searching on Google:</a:t>
            </a:r>
          </a:p>
          <a:p>
            <a:pPr lvl="1"/>
            <a:r>
              <a:rPr lang="en-NO" dirty="0"/>
              <a:t>Use certain techniques to write search queries</a:t>
            </a:r>
          </a:p>
          <a:p>
            <a:pPr lvl="1"/>
            <a:r>
              <a:rPr lang="en-NO" dirty="0"/>
              <a:t>Exploits the search algorithm </a:t>
            </a:r>
          </a:p>
          <a:p>
            <a:pPr lvl="1"/>
            <a:r>
              <a:rPr lang="en-NO" dirty="0"/>
              <a:t>Effectively retrieve desired output</a:t>
            </a:r>
          </a:p>
          <a:p>
            <a:r>
              <a:rPr lang="en-NO" dirty="0"/>
              <a:t>Prompting ChatGPT:</a:t>
            </a:r>
          </a:p>
          <a:p>
            <a:pPr lvl="1"/>
            <a:r>
              <a:rPr lang="en-NO" dirty="0"/>
              <a:t>Use certain techniques to write prompts </a:t>
            </a:r>
          </a:p>
          <a:p>
            <a:pPr lvl="1"/>
            <a:r>
              <a:rPr lang="en-NO" dirty="0"/>
              <a:t>Exploits the LLM algorithm </a:t>
            </a:r>
          </a:p>
          <a:p>
            <a:pPr lvl="1"/>
            <a:r>
              <a:rPr lang="en-NO" dirty="0"/>
              <a:t>Effectively retrieve desired output</a:t>
            </a:r>
          </a:p>
          <a:p>
            <a:pPr lvl="1"/>
            <a:endParaRPr lang="en-NO" dirty="0"/>
          </a:p>
          <a:p>
            <a:r>
              <a:rPr lang="en-NO" dirty="0"/>
              <a:t>is trained on human-generated text, responds in human-like ways</a:t>
            </a:r>
          </a:p>
          <a:p>
            <a:r>
              <a:rPr lang="en-NO" dirty="0"/>
              <a:t>Guide ChatGPT to do more computation, give more relevant answers </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5</a:t>
            </a:fld>
            <a:endParaRPr lang="en-NO"/>
          </a:p>
        </p:txBody>
      </p:sp>
    </p:spTree>
    <p:extLst>
      <p:ext uri="{BB962C8B-B14F-4D97-AF65-F5344CB8AC3E}">
        <p14:creationId xmlns:p14="http://schemas.microsoft.com/office/powerpoint/2010/main" val="95833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latin typeface="ui-sans-serif"/>
              </a:rPr>
              <a:t>S</a:t>
            </a:r>
            <a:r>
              <a:rPr lang="en-GB" b="0" i="0" dirty="0">
                <a:solidFill>
                  <a:schemeClr val="tx1"/>
                </a:solidFill>
                <a:effectLst/>
                <a:latin typeface="ui-sans-serif"/>
              </a:rPr>
              <a:t>pecificity, simplicity, and conciseness will often give you better results</a:t>
            </a:r>
            <a:endParaRPr lang="en-NO" dirty="0"/>
          </a:p>
          <a:p>
            <a:r>
              <a:rPr lang="en-NO" dirty="0"/>
              <a:t>Additionally:</a:t>
            </a:r>
          </a:p>
          <a:p>
            <a:r>
              <a:rPr lang="en-GB" dirty="0"/>
              <a:t>A</a:t>
            </a:r>
            <a:r>
              <a:rPr lang="en-NO" dirty="0"/>
              <a:t>void leading questions</a:t>
            </a:r>
          </a:p>
          <a:p>
            <a:r>
              <a:rPr lang="en-GB" dirty="0"/>
              <a:t>L</a:t>
            </a:r>
            <a:r>
              <a:rPr lang="en-NO" dirty="0"/>
              <a:t>imit the scope</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6</a:t>
            </a:fld>
            <a:endParaRPr lang="en-NO"/>
          </a:p>
        </p:txBody>
      </p:sp>
    </p:spTree>
    <p:extLst>
      <p:ext uri="{BB962C8B-B14F-4D97-AF65-F5344CB8AC3E}">
        <p14:creationId xmlns:p14="http://schemas.microsoft.com/office/powerpoint/2010/main" val="425905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E78139D-5BA9-E74E-8AD2-80C32FA29262}" type="slidenum">
              <a:rPr lang="en-NO" smtClean="0"/>
              <a:t>7</a:t>
            </a:fld>
            <a:endParaRPr lang="en-NO"/>
          </a:p>
        </p:txBody>
      </p:sp>
    </p:spTree>
    <p:extLst>
      <p:ext uri="{BB962C8B-B14F-4D97-AF65-F5344CB8AC3E}">
        <p14:creationId xmlns:p14="http://schemas.microsoft.com/office/powerpoint/2010/main" val="75353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14</a:t>
            </a:fld>
            <a:endParaRPr lang="en-NO"/>
          </a:p>
        </p:txBody>
      </p:sp>
    </p:spTree>
    <p:extLst>
      <p:ext uri="{BB962C8B-B14F-4D97-AF65-F5344CB8AC3E}">
        <p14:creationId xmlns:p14="http://schemas.microsoft.com/office/powerpoint/2010/main" val="227874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a:solidFill>
                  <a:srgbClr val="374151"/>
                </a:solidFill>
                <a:effectLst/>
                <a:latin typeface="Söhne"/>
              </a:rPr>
              <a:t>People can intentionally or unintentionally fabricate information due to cognitive biases, or "heuristics," which are mental shortcuts developed from past experiences.</a:t>
            </a:r>
          </a:p>
          <a:p>
            <a:pPr algn="l">
              <a:buFont typeface="Arial" panose="020B0604020202020204" pitchFamily="34" charset="0"/>
              <a:buChar char="•"/>
            </a:pPr>
            <a:r>
              <a:rPr lang="en-GB" b="0" i="0">
                <a:solidFill>
                  <a:srgbClr val="374151"/>
                </a:solidFill>
                <a:effectLst/>
                <a:latin typeface="Söhne"/>
              </a:rPr>
              <a:t>These mental shortcuts are necessary because our brains can only process and remember a limited amount of information.</a:t>
            </a:r>
          </a:p>
          <a:p>
            <a:pPr algn="l">
              <a:buFont typeface="Arial" panose="020B0604020202020204" pitchFamily="34" charset="0"/>
              <a:buChar char="•"/>
            </a:pPr>
            <a:r>
              <a:rPr lang="en-GB" b="0" i="0">
                <a:solidFill>
                  <a:srgbClr val="374151"/>
                </a:solidFill>
                <a:effectLst/>
                <a:latin typeface="Söhne"/>
              </a:rPr>
              <a:t>To fill in the gaps in information, our brains use learned associations to guess the correct response, a phenomenon called "confabulation".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Confabulation:</a:t>
            </a:r>
            <a:r>
              <a:rPr lang="en-GB" b="0" i="0">
                <a:solidFill>
                  <a:srgbClr val="374151"/>
                </a:solidFill>
                <a:effectLst/>
                <a:latin typeface="Söhne"/>
              </a:rPr>
              <a:t> This is a disturbance of memory, defined as the production of fabricated, distorted, or misinterpreted memories about oneself or the world, without the conscious intention to deceive. People who confabulate present incorrect memories ranging from subtle alterations to bizarre fabrications, and are generally very confident about their recollections, despite contradictory evidence.</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This human bias can lead to poor judgment. An example is the automation bias, where people tend to favour information from automated systems, which can result in overlooking errors or acting upon false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Automation Bias:</a:t>
            </a:r>
            <a:r>
              <a:rPr lang="en-GB" b="0" i="0">
                <a:solidFill>
                  <a:srgbClr val="374151"/>
                </a:solidFill>
                <a:effectLst/>
                <a:latin typeface="Söhne"/>
              </a:rPr>
              <a:t> This refers to the propensity for humans to </a:t>
            </a:r>
            <a:r>
              <a:rPr lang="en-GB" b="0" i="0" err="1">
                <a:solidFill>
                  <a:srgbClr val="374151"/>
                </a:solidFill>
                <a:effectLst/>
                <a:latin typeface="Söhne"/>
              </a:rPr>
              <a:t>favor</a:t>
            </a:r>
            <a:r>
              <a:rPr lang="en-GB" b="0" i="0">
                <a:solidFill>
                  <a:srgbClr val="374151"/>
                </a:solidFill>
                <a:effectLst/>
                <a:latin typeface="Söhne"/>
              </a:rPr>
              <a:t> suggestions from automated decision-making systems and to ignore contradictory information made without automation, even if it is correct. This bias is a specific kind of technology bias and is especially prominent in environments where people have to work with decision-support systems, like in aviation or power plants.</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Other biases include the halo effect, where our initial impression affects subsequent interactions, and fluency bias, where we favour easily digestible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Halo Effect:</a:t>
            </a:r>
            <a:r>
              <a:rPr lang="en-GB" b="0" i="0">
                <a:solidFill>
                  <a:srgbClr val="374151"/>
                </a:solidFill>
                <a:effectLst/>
                <a:latin typeface="Söhne"/>
              </a:rPr>
              <a:t> The halo effect is a cognitive bias where our overall impression of a person influences how we feel and think about their character. Essentially, your overall impression of a person ("He is nice!") impacts your evaluations of that person's specific traits ("He is also smart!"). John is intelligent, impulsive, critical, stubborn and envious. Jack is envious, stubborn, critical, impulsive and intelligent.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Fluency Bias (or Cognitive Ease):</a:t>
            </a:r>
            <a:r>
              <a:rPr lang="en-GB" b="0" i="0">
                <a:solidFill>
                  <a:srgbClr val="374151"/>
                </a:solidFill>
                <a:effectLst/>
                <a:latin typeface="Söhne"/>
              </a:rPr>
              <a:t> Fluency bias refers to the tendency of individuals to prefer information that is processed more easily, or fluently. This leads to a preference for information that is more familiar or easier to comprehend. People tend to believe that statements that are easier to process or 'feel' right are true, and ones that require more work are false. This can sometimes lead to oversimplification or misunderstanding.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a:solidFill>
                  <a:srgbClr val="374151"/>
                </a:solidFill>
                <a:effectLst/>
                <a:latin typeface="Söhne"/>
              </a:rPr>
              <a:t>Examples are people who </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br>
            <a:r>
              <a:rPr lang="en-GB" b="0" i="0">
                <a:solidFill>
                  <a:srgbClr val="374151"/>
                </a:solidFill>
                <a:effectLst/>
                <a:latin typeface="Söhne"/>
              </a:rPr>
              <a:t>These cognitive biases and distortions can be considered as "hallucinatory" tendencies, as they shape human thinking largely outside of our conscious awareness.</a:t>
            </a:r>
            <a:endParaRPr lang="en-NO"/>
          </a:p>
          <a:p>
            <a:endParaRPr lang="en-NO"/>
          </a:p>
        </p:txBody>
      </p:sp>
      <p:sp>
        <p:nvSpPr>
          <p:cNvPr id="4" name="Slide Number Placeholder 3"/>
          <p:cNvSpPr>
            <a:spLocks noGrp="1"/>
          </p:cNvSpPr>
          <p:nvPr>
            <p:ph type="sldNum" sz="quarter" idx="5"/>
          </p:nvPr>
        </p:nvSpPr>
        <p:spPr/>
        <p:txBody>
          <a:bodyPr/>
          <a:lstStyle/>
          <a:p>
            <a:fld id="{290E16F7-F0A9-4848-A44A-5FA1768604A8}" type="slidenum">
              <a:rPr lang="en-NO" smtClean="0"/>
              <a:t>22</a:t>
            </a:fld>
            <a:endParaRPr lang="en-NO"/>
          </a:p>
        </p:txBody>
      </p:sp>
    </p:spTree>
    <p:extLst>
      <p:ext uri="{BB962C8B-B14F-4D97-AF65-F5344CB8AC3E}">
        <p14:creationId xmlns:p14="http://schemas.microsoft.com/office/powerpoint/2010/main" val="287254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term "hallucination" in the context of large language models (LLMs) like </a:t>
            </a:r>
            <a:r>
              <a:rPr lang="en-GB" b="0" i="0" dirty="0" err="1">
                <a:solidFill>
                  <a:srgbClr val="374151"/>
                </a:solidFill>
                <a:effectLst/>
                <a:latin typeface="Söhne"/>
              </a:rPr>
              <a:t>ChatGPT</a:t>
            </a:r>
            <a:r>
              <a:rPr lang="en-GB" b="0" i="0" dirty="0">
                <a:solidFill>
                  <a:srgbClr val="374151"/>
                </a:solidFill>
                <a:effectLst/>
                <a:latin typeface="Söhne"/>
              </a:rPr>
              <a:t> is often used to refer to instances when the model generates information that isn't present in the input and can't be inferred from general knowledge either. It's essentially when an LLM makes things up.</a:t>
            </a:r>
          </a:p>
          <a:p>
            <a:pPr algn="l"/>
            <a:r>
              <a:rPr lang="en-GB" b="0" i="0" dirty="0">
                <a:solidFill>
                  <a:srgbClr val="374151"/>
                </a:solidFill>
                <a:effectLst/>
                <a:latin typeface="Söhne"/>
              </a:rPr>
              <a:t>Several factors contribute to this. Let's dive in to understand them:</a:t>
            </a:r>
          </a:p>
          <a:p>
            <a:pPr algn="l">
              <a:buFont typeface="+mj-lt"/>
              <a:buAutoNum type="arabicPeriod"/>
            </a:pPr>
            <a:r>
              <a:rPr lang="en-GB" b="1" i="0" dirty="0">
                <a:solidFill>
                  <a:srgbClr val="374151"/>
                </a:solidFill>
                <a:effectLst/>
                <a:latin typeface="Söhne"/>
              </a:rPr>
              <a:t>Lack of a Ground Truth:</a:t>
            </a:r>
            <a:r>
              <a:rPr lang="en-GB" b="0" i="0" dirty="0">
                <a:solidFill>
                  <a:srgbClr val="374151"/>
                </a:solidFill>
                <a:effectLst/>
                <a:latin typeface="Söhne"/>
              </a:rPr>
              <a:t> Unlike humans, LLMs don't have a source of "ground truth" about the world. They're trained on massive amounts of text and learn to predict the next word in a sentence. They don't have an understanding of the world or reality, they only know what patterns they've identified in the data they were trained on.</a:t>
            </a:r>
          </a:p>
          <a:p>
            <a:pPr algn="l">
              <a:buFont typeface="+mj-lt"/>
              <a:buAutoNum type="arabicPeriod"/>
            </a:pPr>
            <a:r>
              <a:rPr lang="en-GB" b="1" i="0" dirty="0">
                <a:solidFill>
                  <a:srgbClr val="374151"/>
                </a:solidFill>
                <a:effectLst/>
                <a:latin typeface="Söhne"/>
              </a:rPr>
              <a:t>Distributional Training:</a:t>
            </a:r>
            <a:r>
              <a:rPr lang="en-GB" b="0" i="0" dirty="0">
                <a:solidFill>
                  <a:srgbClr val="374151"/>
                </a:solidFill>
                <a:effectLst/>
                <a:latin typeface="Söhne"/>
              </a:rPr>
              <a:t> LLMs are trained on a probabilistic task (predicting the next word in a sentence), and they tend to learn distributional facts about the world, but they can't reason about these facts in a causal or logical manner like humans can. They simply replicate patterns they've seen in the data, which can sometimes lead to inaccurate or completely false outputs.</a:t>
            </a:r>
          </a:p>
          <a:p>
            <a:pPr algn="l">
              <a:buFont typeface="+mj-lt"/>
              <a:buAutoNum type="arabicPeriod"/>
            </a:pPr>
            <a:r>
              <a:rPr lang="en-GB" b="1" i="0" dirty="0">
                <a:solidFill>
                  <a:srgbClr val="374151"/>
                </a:solidFill>
                <a:effectLst/>
                <a:latin typeface="Söhne"/>
              </a:rPr>
              <a:t>Lack of a Model of the User:</a:t>
            </a:r>
            <a:r>
              <a:rPr lang="en-GB" b="0" i="0" dirty="0">
                <a:solidFill>
                  <a:srgbClr val="374151"/>
                </a:solidFill>
                <a:effectLst/>
                <a:latin typeface="Söhne"/>
              </a:rPr>
              <a:t> LLMs don't have an explicit model of the user or the context. They treat each input as a prompt and generate outputs based on patterns they've seen in similar contexts in their training data. This can lead to outputs that are nonsensical or unrelated to the user's intent or expectations.</a:t>
            </a:r>
          </a:p>
          <a:p>
            <a:pPr algn="l">
              <a:buFont typeface="+mj-lt"/>
              <a:buAutoNum type="arabicPeriod"/>
            </a:pPr>
            <a:r>
              <a:rPr lang="en-GB" b="1" i="0" dirty="0">
                <a:solidFill>
                  <a:srgbClr val="374151"/>
                </a:solidFill>
                <a:effectLst/>
                <a:latin typeface="Söhne"/>
              </a:rPr>
              <a:t>Training-Deployment Shift:</a:t>
            </a:r>
            <a:r>
              <a:rPr lang="en-GB" b="0" i="0" dirty="0">
                <a:solidFill>
                  <a:srgbClr val="374151"/>
                </a:solidFill>
                <a:effectLst/>
                <a:latin typeface="Söhne"/>
              </a:rPr>
              <a:t> The distribution of prompts the model sees during deployment can be very different from what it was trained on. If a user provides a prompt that's different from what the model has seen during training, it might generate an unexpected or inappropriate output.</a:t>
            </a:r>
          </a:p>
          <a:p>
            <a:pPr algn="l">
              <a:buFont typeface="+mj-lt"/>
              <a:buAutoNum type="arabicPeriod"/>
            </a:pPr>
            <a:r>
              <a:rPr lang="en-GB" b="1" i="0" dirty="0" err="1">
                <a:solidFill>
                  <a:srgbClr val="374151"/>
                </a:solidFill>
                <a:effectLst/>
                <a:latin typeface="Söhne"/>
              </a:rPr>
              <a:t>Underspecification</a:t>
            </a:r>
            <a:r>
              <a:rPr lang="en-GB" b="1" i="0" dirty="0">
                <a:solidFill>
                  <a:srgbClr val="374151"/>
                </a:solidFill>
                <a:effectLst/>
                <a:latin typeface="Söhne"/>
              </a:rPr>
              <a:t> and Bias:</a:t>
            </a:r>
            <a:r>
              <a:rPr lang="en-GB" b="0" i="0" dirty="0">
                <a:solidFill>
                  <a:srgbClr val="374151"/>
                </a:solidFill>
                <a:effectLst/>
                <a:latin typeface="Söhne"/>
              </a:rPr>
              <a:t> LLMs might reflect and even amplify biases present in their training data, and when the objective function is underspecified (as is often the case in practice), this can lead to unexpected and undesirable </a:t>
            </a:r>
            <a:r>
              <a:rPr lang="en-GB" b="0" i="0" dirty="0" err="1">
                <a:solidFill>
                  <a:srgbClr val="374151"/>
                </a:solidFill>
                <a:effectLst/>
                <a:latin typeface="Söhne"/>
              </a:rPr>
              <a:t>behaviors</a:t>
            </a:r>
            <a:r>
              <a:rPr lang="en-GB" b="0" i="0" dirty="0">
                <a:solidFill>
                  <a:srgbClr val="374151"/>
                </a:solidFill>
                <a:effectLst/>
                <a:latin typeface="Söhne"/>
              </a:rPr>
              <a:t>.</a:t>
            </a:r>
          </a:p>
          <a:p>
            <a:pPr algn="l"/>
            <a:r>
              <a:rPr lang="en-GB" b="0" i="0" dirty="0">
                <a:solidFill>
                  <a:srgbClr val="374151"/>
                </a:solidFill>
                <a:effectLst/>
                <a:latin typeface="Söhne"/>
              </a:rPr>
              <a:t>From a technical standpoint, the problem of hallucination in LLMs can be considered as an area of active research. Solutions might involve better pre-training datasets, more robust fine-tuning methods, and techniques for imposing hard constraints on the model's outputs.</a:t>
            </a:r>
          </a:p>
          <a:p>
            <a:pPr algn="l"/>
            <a:r>
              <a:rPr lang="en-GB" b="0" i="0" dirty="0">
                <a:solidFill>
                  <a:srgbClr val="374151"/>
                </a:solidFill>
                <a:effectLst/>
                <a:latin typeface="Söhne"/>
              </a:rPr>
              <a:t>Addressing these challenges could involve research in several areas of machine learning, including transfer learning, reinforcement learning from human feedback, active learning, robustness, and interpretability of deep learning models. There's also a need for research in AI ethics to understand and mitigate the biases and other harmful </a:t>
            </a:r>
            <a:r>
              <a:rPr lang="en-GB" b="0" i="0" dirty="0" err="1">
                <a:solidFill>
                  <a:srgbClr val="374151"/>
                </a:solidFill>
                <a:effectLst/>
                <a:latin typeface="Söhne"/>
              </a:rPr>
              <a:t>behaviors</a:t>
            </a:r>
            <a:r>
              <a:rPr lang="en-GB" b="0" i="0" dirty="0">
                <a:solidFill>
                  <a:srgbClr val="374151"/>
                </a:solidFill>
                <a:effectLst/>
                <a:latin typeface="Söhne"/>
              </a:rPr>
              <a:t> that can emerge from these models.</a:t>
            </a:r>
          </a:p>
          <a:p>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23</a:t>
            </a:fld>
            <a:endParaRPr lang="en-NO"/>
          </a:p>
        </p:txBody>
      </p:sp>
    </p:spTree>
    <p:extLst>
      <p:ext uri="{BB962C8B-B14F-4D97-AF65-F5344CB8AC3E}">
        <p14:creationId xmlns:p14="http://schemas.microsoft.com/office/powerpoint/2010/main" val="21245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F4FEEA4-7EA0-EA46-8FAF-5E1B621FFAF6}" type="slidenum">
              <a:rPr lang="en-NO" smtClean="0"/>
              <a:t>‹#›</a:t>
            </a:fld>
            <a:endParaRPr lang="en-N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327611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427630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8655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en-GB"/>
              <a:t>Click icon to add picture</a:t>
            </a:r>
            <a:endParaRPr lang="nb-NO"/>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4031017" cy="1051168"/>
          </a:xfrm>
        </p:spPr>
        <p:txBody>
          <a:bodyPr/>
          <a:lstStyle>
            <a:lvl1pPr>
              <a:defRPr/>
            </a:lvl1pPr>
          </a:lstStyle>
          <a:p>
            <a:r>
              <a:rPr lang="nb-NO" err="1"/>
              <a:t>Click</a:t>
            </a:r>
            <a:r>
              <a:rPr lang="nb-NO"/>
              <a:t> to </a:t>
            </a:r>
            <a:r>
              <a:rPr lang="nb-NO" err="1"/>
              <a:t>add</a:t>
            </a:r>
            <a:r>
              <a:rPr lang="nb-NO"/>
              <a:t> </a:t>
            </a:r>
            <a:r>
              <a:rPr lang="nb-NO" err="1"/>
              <a:t>title</a:t>
            </a:r>
            <a:endParaRPr lang="nb-NO"/>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hasCustomPrompt="1"/>
          </p:nvPr>
        </p:nvSpPr>
        <p:spPr>
          <a:xfrm>
            <a:off x="758189" y="2259018"/>
            <a:ext cx="5375472" cy="3910012"/>
          </a:xfrm>
        </p:spPr>
        <p:txBody>
          <a:bodyPr/>
          <a:lstStyle>
            <a:lvl1pPr>
              <a:defRPr/>
            </a:lvl1pPr>
          </a:lstStyle>
          <a:p>
            <a:pPr lvl="0"/>
            <a:r>
              <a:rPr lang="nb-NO" err="1"/>
              <a:t>Click</a:t>
            </a:r>
            <a:r>
              <a:rPr lang="nb-NO"/>
              <a:t> to </a:t>
            </a:r>
            <a:r>
              <a:rPr lang="nb-NO" err="1"/>
              <a:t>add</a:t>
            </a:r>
            <a:r>
              <a:rPr lang="nb-NO"/>
              <a:t> </a:t>
            </a:r>
            <a:r>
              <a:rPr lang="nb-NO" err="1"/>
              <a:t>text</a:t>
            </a:r>
            <a:endParaRPr lang="nb-NO"/>
          </a:p>
          <a:p>
            <a:pPr lvl="1"/>
            <a:r>
              <a:rPr lang="nb-NO"/>
              <a:t>Andre nivå</a:t>
            </a:r>
          </a:p>
          <a:p>
            <a:pPr lvl="2"/>
            <a:r>
              <a:rPr lang="nb-NO"/>
              <a:t>Tredje nivå</a:t>
            </a:r>
          </a:p>
          <a:p>
            <a:pPr lvl="3"/>
            <a:r>
              <a:rPr lang="nb-NO"/>
              <a:t>Fjerde nivå</a:t>
            </a:r>
          </a:p>
          <a:p>
            <a:pPr lvl="4"/>
            <a:r>
              <a:rPr lang="nb-NO"/>
              <a:t>Femte nivå</a:t>
            </a:r>
          </a:p>
        </p:txBody>
      </p:sp>
      <p:sp>
        <p:nvSpPr>
          <p:cNvPr id="15" name="Date Placeholder 14">
            <a:extLst>
              <a:ext uri="{FF2B5EF4-FFF2-40B4-BE49-F238E27FC236}">
                <a16:creationId xmlns:a16="http://schemas.microsoft.com/office/drawing/2014/main" id="{C7207310-D9A2-20F9-D03E-AB79FFAF6392}"/>
              </a:ext>
            </a:extLst>
          </p:cNvPr>
          <p:cNvSpPr>
            <a:spLocks noGrp="1"/>
          </p:cNvSpPr>
          <p:nvPr>
            <p:ph type="dt" sz="half" idx="14"/>
          </p:nvPr>
        </p:nvSpPr>
        <p:spPr/>
        <p:txBody>
          <a:bodyPr/>
          <a:lstStyle/>
          <a:p>
            <a:endParaRPr lang="en-GB"/>
          </a:p>
        </p:txBody>
      </p:sp>
      <p:sp>
        <p:nvSpPr>
          <p:cNvPr id="16" name="Footer Placeholder 15">
            <a:extLst>
              <a:ext uri="{FF2B5EF4-FFF2-40B4-BE49-F238E27FC236}">
                <a16:creationId xmlns:a16="http://schemas.microsoft.com/office/drawing/2014/main" id="{EF1C1E1E-7CC8-8501-5FC2-047CC63F63E1}"/>
              </a:ext>
            </a:extLst>
          </p:cNvPr>
          <p:cNvSpPr>
            <a:spLocks noGrp="1"/>
          </p:cNvSpPr>
          <p:nvPr>
            <p:ph type="ftr" sz="quarter" idx="15"/>
          </p:nvPr>
        </p:nvSpPr>
        <p:spPr/>
        <p:txBody>
          <a:bodyPr/>
          <a:lstStyle/>
          <a:p>
            <a:r>
              <a:rPr lang="en-US"/>
              <a:t>Technology for a better society</a:t>
            </a:r>
            <a:endParaRPr lang="nb-NO"/>
          </a:p>
        </p:txBody>
      </p:sp>
      <p:sp>
        <p:nvSpPr>
          <p:cNvPr id="17" name="Slide Number Placeholder 16">
            <a:extLst>
              <a:ext uri="{FF2B5EF4-FFF2-40B4-BE49-F238E27FC236}">
                <a16:creationId xmlns:a16="http://schemas.microsoft.com/office/drawing/2014/main" id="{73241680-A1A9-2F83-7BD1-6296B6E2420A}"/>
              </a:ext>
            </a:extLst>
          </p:cNvPr>
          <p:cNvSpPr>
            <a:spLocks noGrp="1"/>
          </p:cNvSpPr>
          <p:nvPr>
            <p:ph type="sldNum" sz="quarter" idx="1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22742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56954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53947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3438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D7E4225-609F-6C40-A30B-ACF1FEF9B6A9}" type="datetimeFigureOut">
              <a:rPr lang="en-NO" smtClean="0"/>
              <a:t>23/04/2024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9466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D7E4225-609F-6C40-A30B-ACF1FEF9B6A9}" type="datetimeFigureOut">
              <a:rPr lang="en-NO" smtClean="0"/>
              <a:t>23/04/2024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65433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E4225-609F-6C40-A30B-ACF1FEF9B6A9}" type="datetimeFigureOut">
              <a:rPr lang="en-NO" smtClean="0"/>
              <a:t>23/04/2024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13717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644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18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N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F4FEEA4-7EA0-EA46-8FAF-5E1B621FFAF6}" type="slidenum">
              <a:rPr lang="en-NO" smtClean="0"/>
              <a:t>‹#›</a:t>
            </a:fld>
            <a:endParaRPr lang="en-N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39311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microsoft.com/office/2018/10/relationships/comments" Target="../comments/modernComment_7F3E90D2_A932D4BA.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7F3E90C4_F831744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tinyurl.com/ra24-chatgpt-workshop" TargetMode="External"/><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hyperlink" Target="https://github.com/bentaps/ra24-chatgpt-worksho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3_CEC5C69D.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1_1E8D1B94.xml"/><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1_1DA3A55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5_1C54147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1C19-E45E-3CA3-5F4D-63848742DA18}"/>
              </a:ext>
            </a:extLst>
          </p:cNvPr>
          <p:cNvSpPr>
            <a:spLocks noGrp="1"/>
          </p:cNvSpPr>
          <p:nvPr>
            <p:ph type="ctrTitle"/>
          </p:nvPr>
        </p:nvSpPr>
        <p:spPr>
          <a:xfrm>
            <a:off x="6233202" y="634029"/>
            <a:ext cx="4375510" cy="2794972"/>
          </a:xfrm>
        </p:spPr>
        <p:txBody>
          <a:bodyPr>
            <a:normAutofit/>
          </a:bodyPr>
          <a:lstStyle/>
          <a:p>
            <a:r>
              <a:rPr lang="en-NO" sz="3800" dirty="0"/>
              <a:t>Prompt engineering and ChatGPT for programming</a:t>
            </a:r>
          </a:p>
        </p:txBody>
      </p:sp>
      <p:sp>
        <p:nvSpPr>
          <p:cNvPr id="3" name="Subtitle 2">
            <a:extLst>
              <a:ext uri="{FF2B5EF4-FFF2-40B4-BE49-F238E27FC236}">
                <a16:creationId xmlns:a16="http://schemas.microsoft.com/office/drawing/2014/main" id="{5944695D-580F-69C8-DC93-5620D5CBDAC2}"/>
              </a:ext>
            </a:extLst>
          </p:cNvPr>
          <p:cNvSpPr>
            <a:spLocks noGrp="1"/>
          </p:cNvSpPr>
          <p:nvPr>
            <p:ph type="subTitle" idx="1"/>
          </p:nvPr>
        </p:nvSpPr>
        <p:spPr>
          <a:xfrm>
            <a:off x="6607512" y="4226912"/>
            <a:ext cx="3355942" cy="1794656"/>
          </a:xfrm>
        </p:spPr>
        <p:txBody>
          <a:bodyPr>
            <a:normAutofit/>
          </a:bodyPr>
          <a:lstStyle/>
          <a:p>
            <a:pPr>
              <a:spcAft>
                <a:spcPts val="600"/>
              </a:spcAft>
            </a:pPr>
            <a:r>
              <a:rPr lang="en-NO" sz="1600" b="1" dirty="0"/>
              <a:t>Ben Tapley</a:t>
            </a:r>
          </a:p>
          <a:p>
            <a:pPr>
              <a:spcAft>
                <a:spcPts val="600"/>
              </a:spcAft>
            </a:pPr>
            <a:r>
              <a:rPr lang="en-NO" sz="1600" dirty="0"/>
              <a:t>Artificial intelligence group </a:t>
            </a:r>
          </a:p>
          <a:p>
            <a:pPr>
              <a:spcAft>
                <a:spcPts val="600"/>
              </a:spcAft>
            </a:pPr>
            <a:r>
              <a:rPr lang="en-NO" sz="1600" dirty="0"/>
              <a:t>SINTEF Digital</a:t>
            </a:r>
          </a:p>
        </p:txBody>
      </p:sp>
      <p:pic>
        <p:nvPicPr>
          <p:cNvPr id="4" name="Picture 3" descr="A person sitting at a computer&#10;&#10;Description automatically generated">
            <a:extLst>
              <a:ext uri="{FF2B5EF4-FFF2-40B4-BE49-F238E27FC236}">
                <a16:creationId xmlns:a16="http://schemas.microsoft.com/office/drawing/2014/main" id="{45CA798A-4D72-30B0-1566-C8464CA4E349}"/>
              </a:ext>
            </a:extLst>
          </p:cNvPr>
          <p:cNvPicPr>
            <a:picLocks noChangeAspect="1"/>
          </p:cNvPicPr>
          <p:nvPr/>
        </p:nvPicPr>
        <p:blipFill>
          <a:blip r:embed="rId3"/>
          <a:stretch>
            <a:fillRect/>
          </a:stretch>
        </p:blipFill>
        <p:spPr>
          <a:xfrm>
            <a:off x="1443029" y="1372591"/>
            <a:ext cx="4375510" cy="4375510"/>
          </a:xfrm>
          <a:prstGeom prst="rect">
            <a:avLst/>
          </a:prstGeom>
        </p:spPr>
      </p:pic>
      <p:sp>
        <p:nvSpPr>
          <p:cNvPr id="5" name="TextBox 4">
            <a:extLst>
              <a:ext uri="{FF2B5EF4-FFF2-40B4-BE49-F238E27FC236}">
                <a16:creationId xmlns:a16="http://schemas.microsoft.com/office/drawing/2014/main" id="{4E427E95-CA0D-9571-85A7-F13A7CF9C4F0}"/>
              </a:ext>
            </a:extLst>
          </p:cNvPr>
          <p:cNvSpPr txBox="1"/>
          <p:nvPr/>
        </p:nvSpPr>
        <p:spPr>
          <a:xfrm>
            <a:off x="6946325" y="3580581"/>
            <a:ext cx="3160737" cy="646331"/>
          </a:xfrm>
          <a:prstGeom prst="rect">
            <a:avLst/>
          </a:prstGeom>
          <a:noFill/>
        </p:spPr>
        <p:txBody>
          <a:bodyPr wrap="none" rtlCol="0">
            <a:spAutoFit/>
          </a:bodyPr>
          <a:lstStyle/>
          <a:p>
            <a:r>
              <a:rPr lang="en-GB" dirty="0" err="1"/>
              <a:t>RegAnalyse-konferansen</a:t>
            </a:r>
            <a:r>
              <a:rPr lang="en-GB" dirty="0"/>
              <a:t> 2024</a:t>
            </a:r>
          </a:p>
          <a:p>
            <a:endParaRPr lang="en-NO" dirty="0"/>
          </a:p>
        </p:txBody>
      </p:sp>
    </p:spTree>
    <p:extLst>
      <p:ext uri="{BB962C8B-B14F-4D97-AF65-F5344CB8AC3E}">
        <p14:creationId xmlns:p14="http://schemas.microsoft.com/office/powerpoint/2010/main" val="382548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pic>
        <p:nvPicPr>
          <p:cNvPr id="4" name="Picture 3">
            <a:extLst>
              <a:ext uri="{FF2B5EF4-FFF2-40B4-BE49-F238E27FC236}">
                <a16:creationId xmlns:a16="http://schemas.microsoft.com/office/drawing/2014/main" id="{9CFAB0A3-656F-E5C6-BD49-7ACBF24D9008}"/>
              </a:ext>
            </a:extLst>
          </p:cNvPr>
          <p:cNvPicPr>
            <a:picLocks noChangeAspect="1"/>
          </p:cNvPicPr>
          <p:nvPr/>
        </p:nvPicPr>
        <p:blipFill rotWithShape="1">
          <a:blip r:embed="rId2"/>
          <a:srcRect l="7822" b="82651"/>
          <a:stretch/>
        </p:blipFill>
        <p:spPr>
          <a:xfrm>
            <a:off x="4649820" y="870080"/>
            <a:ext cx="6651877" cy="939265"/>
          </a:xfrm>
          <a:prstGeom prst="rect">
            <a:avLst/>
          </a:prstGeom>
        </p:spPr>
      </p:pic>
      <p:pic>
        <p:nvPicPr>
          <p:cNvPr id="6" name="Picture 5">
            <a:extLst>
              <a:ext uri="{FF2B5EF4-FFF2-40B4-BE49-F238E27FC236}">
                <a16:creationId xmlns:a16="http://schemas.microsoft.com/office/drawing/2014/main" id="{B3ADBF17-2AAC-59AE-D5DF-9038D02EBE7D}"/>
              </a:ext>
            </a:extLst>
          </p:cNvPr>
          <p:cNvPicPr>
            <a:picLocks noChangeAspect="1"/>
          </p:cNvPicPr>
          <p:nvPr/>
        </p:nvPicPr>
        <p:blipFill rotWithShape="1">
          <a:blip r:embed="rId2"/>
          <a:srcRect l="7567" t="17349"/>
          <a:stretch/>
        </p:blipFill>
        <p:spPr>
          <a:xfrm>
            <a:off x="4649820" y="1809344"/>
            <a:ext cx="6670280" cy="4474677"/>
          </a:xfrm>
          <a:prstGeom prst="rect">
            <a:avLst/>
          </a:prstGeom>
        </p:spPr>
      </p:pic>
      <p:grpSp>
        <p:nvGrpSpPr>
          <p:cNvPr id="16" name="Group 15">
            <a:extLst>
              <a:ext uri="{FF2B5EF4-FFF2-40B4-BE49-F238E27FC236}">
                <a16:creationId xmlns:a16="http://schemas.microsoft.com/office/drawing/2014/main" id="{F6A1ED52-1386-373A-4B18-7AC679CDFFD4}"/>
              </a:ext>
            </a:extLst>
          </p:cNvPr>
          <p:cNvGrpSpPr/>
          <p:nvPr/>
        </p:nvGrpSpPr>
        <p:grpSpPr>
          <a:xfrm>
            <a:off x="1262781" y="2651339"/>
            <a:ext cx="4677576" cy="2160611"/>
            <a:chOff x="1262781" y="2651339"/>
            <a:chExt cx="4677576" cy="2160611"/>
          </a:xfrm>
        </p:grpSpPr>
        <p:pic>
          <p:nvPicPr>
            <p:cNvPr id="8194" name="Picture 2" descr="Why the FBI Kept a 1,400-Page File on Einstein">
              <a:extLst>
                <a:ext uri="{FF2B5EF4-FFF2-40B4-BE49-F238E27FC236}">
                  <a16:creationId xmlns:a16="http://schemas.microsoft.com/office/drawing/2014/main" id="{017D1D75-9271-F380-0C6A-7053D4FD0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8" t="1038" r="25697" b="37644"/>
            <a:stretch/>
          </p:blipFill>
          <p:spPr bwMode="auto">
            <a:xfrm>
              <a:off x="1478604" y="2872902"/>
              <a:ext cx="1692613" cy="1939048"/>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75C80E98-F97A-9E4F-91A3-327BDFA0A626}"/>
                </a:ext>
              </a:extLst>
            </p:cNvPr>
            <p:cNvSpPr/>
            <p:nvPr/>
          </p:nvSpPr>
          <p:spPr>
            <a:xfrm>
              <a:off x="3060970" y="3500311"/>
              <a:ext cx="2879387" cy="5463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a:t>This is wrong! </a:t>
              </a:r>
            </a:p>
          </p:txBody>
        </p:sp>
        <p:sp>
          <p:nvSpPr>
            <p:cNvPr id="11" name="TextBox 10">
              <a:extLst>
                <a:ext uri="{FF2B5EF4-FFF2-40B4-BE49-F238E27FC236}">
                  <a16:creationId xmlns:a16="http://schemas.microsoft.com/office/drawing/2014/main" id="{737F81AB-F2F1-BCB9-A4C1-AF213E79D1BE}"/>
                </a:ext>
              </a:extLst>
            </p:cNvPr>
            <p:cNvSpPr txBox="1"/>
            <p:nvPr/>
          </p:nvSpPr>
          <p:spPr>
            <a:xfrm>
              <a:off x="1564467" y="2651339"/>
              <a:ext cx="301686" cy="369332"/>
            </a:xfrm>
            <a:prstGeom prst="rect">
              <a:avLst/>
            </a:prstGeom>
            <a:noFill/>
          </p:spPr>
          <p:txBody>
            <a:bodyPr wrap="none" rtlCol="0">
              <a:spAutoFit/>
            </a:bodyPr>
            <a:lstStyle/>
            <a:p>
              <a:r>
                <a:rPr lang="en-NO"/>
                <a:t>?</a:t>
              </a:r>
            </a:p>
          </p:txBody>
        </p:sp>
        <p:sp>
          <p:nvSpPr>
            <p:cNvPr id="12" name="TextBox 11">
              <a:extLst>
                <a:ext uri="{FF2B5EF4-FFF2-40B4-BE49-F238E27FC236}">
                  <a16:creationId xmlns:a16="http://schemas.microsoft.com/office/drawing/2014/main" id="{38EE3599-DF99-888F-CF36-1BD0D169FA4C}"/>
                </a:ext>
              </a:extLst>
            </p:cNvPr>
            <p:cNvSpPr txBox="1"/>
            <p:nvPr/>
          </p:nvSpPr>
          <p:spPr>
            <a:xfrm>
              <a:off x="2584250" y="3473094"/>
              <a:ext cx="301686" cy="369332"/>
            </a:xfrm>
            <a:prstGeom prst="rect">
              <a:avLst/>
            </a:prstGeom>
            <a:noFill/>
          </p:spPr>
          <p:txBody>
            <a:bodyPr wrap="none" rtlCol="0">
              <a:spAutoFit/>
            </a:bodyPr>
            <a:lstStyle/>
            <a:p>
              <a:r>
                <a:rPr lang="en-NO"/>
                <a:t>?</a:t>
              </a:r>
            </a:p>
          </p:txBody>
        </p:sp>
        <p:sp>
          <p:nvSpPr>
            <p:cNvPr id="13" name="TextBox 12">
              <a:extLst>
                <a:ext uri="{FF2B5EF4-FFF2-40B4-BE49-F238E27FC236}">
                  <a16:creationId xmlns:a16="http://schemas.microsoft.com/office/drawing/2014/main" id="{0DCEA7D8-492C-E880-D079-95F593C5FB34}"/>
                </a:ext>
              </a:extLst>
            </p:cNvPr>
            <p:cNvSpPr txBox="1"/>
            <p:nvPr/>
          </p:nvSpPr>
          <p:spPr>
            <a:xfrm>
              <a:off x="2759284" y="3072638"/>
              <a:ext cx="301686" cy="369332"/>
            </a:xfrm>
            <a:prstGeom prst="rect">
              <a:avLst/>
            </a:prstGeom>
            <a:noFill/>
          </p:spPr>
          <p:txBody>
            <a:bodyPr wrap="square" rtlCol="0">
              <a:spAutoFit/>
            </a:bodyPr>
            <a:lstStyle/>
            <a:p>
              <a:r>
                <a:rPr lang="en-NO"/>
                <a:t>?</a:t>
              </a:r>
            </a:p>
          </p:txBody>
        </p:sp>
        <p:sp>
          <p:nvSpPr>
            <p:cNvPr id="14" name="TextBox 13">
              <a:extLst>
                <a:ext uri="{FF2B5EF4-FFF2-40B4-BE49-F238E27FC236}">
                  <a16:creationId xmlns:a16="http://schemas.microsoft.com/office/drawing/2014/main" id="{CD993A6F-E55B-FDE4-68BF-38DC4A1C62C0}"/>
                </a:ext>
              </a:extLst>
            </p:cNvPr>
            <p:cNvSpPr txBox="1"/>
            <p:nvPr/>
          </p:nvSpPr>
          <p:spPr>
            <a:xfrm>
              <a:off x="3137106" y="4244650"/>
              <a:ext cx="301686" cy="369332"/>
            </a:xfrm>
            <a:prstGeom prst="rect">
              <a:avLst/>
            </a:prstGeom>
            <a:noFill/>
          </p:spPr>
          <p:txBody>
            <a:bodyPr wrap="none" rtlCol="0">
              <a:spAutoFit/>
            </a:bodyPr>
            <a:lstStyle/>
            <a:p>
              <a:r>
                <a:rPr lang="en-NO"/>
                <a:t>?</a:t>
              </a:r>
            </a:p>
          </p:txBody>
        </p:sp>
        <p:sp>
          <p:nvSpPr>
            <p:cNvPr id="15" name="TextBox 14">
              <a:extLst>
                <a:ext uri="{FF2B5EF4-FFF2-40B4-BE49-F238E27FC236}">
                  <a16:creationId xmlns:a16="http://schemas.microsoft.com/office/drawing/2014/main" id="{57E4FAA1-4EA5-8B01-BEE4-BB5DA3D81850}"/>
                </a:ext>
              </a:extLst>
            </p:cNvPr>
            <p:cNvSpPr txBox="1"/>
            <p:nvPr/>
          </p:nvSpPr>
          <p:spPr>
            <a:xfrm>
              <a:off x="1262781" y="4160515"/>
              <a:ext cx="301686" cy="369332"/>
            </a:xfrm>
            <a:prstGeom prst="rect">
              <a:avLst/>
            </a:prstGeom>
            <a:noFill/>
          </p:spPr>
          <p:txBody>
            <a:bodyPr wrap="none" rtlCol="0">
              <a:spAutoFit/>
            </a:bodyPr>
            <a:lstStyle/>
            <a:p>
              <a:r>
                <a:rPr lang="en-NO"/>
                <a:t>?</a:t>
              </a:r>
            </a:p>
          </p:txBody>
        </p:sp>
      </p:grpSp>
    </p:spTree>
    <p:extLst>
      <p:ext uri="{BB962C8B-B14F-4D97-AF65-F5344CB8AC3E}">
        <p14:creationId xmlns:p14="http://schemas.microsoft.com/office/powerpoint/2010/main" val="6087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grpSp>
        <p:nvGrpSpPr>
          <p:cNvPr id="10" name="Group 9">
            <a:extLst>
              <a:ext uri="{FF2B5EF4-FFF2-40B4-BE49-F238E27FC236}">
                <a16:creationId xmlns:a16="http://schemas.microsoft.com/office/drawing/2014/main" id="{EF75F21E-375A-FC7C-A28C-862E908EA759}"/>
              </a:ext>
            </a:extLst>
          </p:cNvPr>
          <p:cNvGrpSpPr/>
          <p:nvPr/>
        </p:nvGrpSpPr>
        <p:grpSpPr>
          <a:xfrm>
            <a:off x="4649820" y="870080"/>
            <a:ext cx="6385862" cy="971144"/>
            <a:chOff x="4649820" y="870080"/>
            <a:chExt cx="6385862" cy="971144"/>
          </a:xfrm>
        </p:grpSpPr>
        <p:pic>
          <p:nvPicPr>
            <p:cNvPr id="11" name="Picture 10">
              <a:extLst>
                <a:ext uri="{FF2B5EF4-FFF2-40B4-BE49-F238E27FC236}">
                  <a16:creationId xmlns:a16="http://schemas.microsoft.com/office/drawing/2014/main" id="{6A75388E-A643-F16A-2D88-B9736BE25589}"/>
                </a:ext>
              </a:extLst>
            </p:cNvPr>
            <p:cNvPicPr>
              <a:picLocks noChangeAspect="1"/>
            </p:cNvPicPr>
            <p:nvPr/>
          </p:nvPicPr>
          <p:blipFill rotWithShape="1">
            <a:blip r:embed="rId2"/>
            <a:srcRect b="84058"/>
            <a:stretch/>
          </p:blipFill>
          <p:spPr>
            <a:xfrm>
              <a:off x="4649820" y="870080"/>
              <a:ext cx="6385862" cy="971144"/>
            </a:xfrm>
            <a:prstGeom prst="rect">
              <a:avLst/>
            </a:prstGeom>
          </p:spPr>
        </p:pic>
        <p:sp>
          <p:nvSpPr>
            <p:cNvPr id="12" name="Oval 11">
              <a:extLst>
                <a:ext uri="{FF2B5EF4-FFF2-40B4-BE49-F238E27FC236}">
                  <a16:creationId xmlns:a16="http://schemas.microsoft.com/office/drawing/2014/main" id="{21F5A74D-CAC7-7BAA-A389-44D0B4DFD601}"/>
                </a:ext>
              </a:extLst>
            </p:cNvPr>
            <p:cNvSpPr/>
            <p:nvPr/>
          </p:nvSpPr>
          <p:spPr>
            <a:xfrm>
              <a:off x="5693923" y="1400308"/>
              <a:ext cx="2976664" cy="2703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pic>
        <p:nvPicPr>
          <p:cNvPr id="13" name="Picture 12">
            <a:extLst>
              <a:ext uri="{FF2B5EF4-FFF2-40B4-BE49-F238E27FC236}">
                <a16:creationId xmlns:a16="http://schemas.microsoft.com/office/drawing/2014/main" id="{6F3C3B93-4AB4-5321-BFBF-671A4D43D9B5}"/>
              </a:ext>
            </a:extLst>
          </p:cNvPr>
          <p:cNvPicPr>
            <a:picLocks noChangeAspect="1"/>
          </p:cNvPicPr>
          <p:nvPr/>
        </p:nvPicPr>
        <p:blipFill rotWithShape="1">
          <a:blip r:embed="rId2"/>
          <a:srcRect t="16168"/>
          <a:stretch/>
        </p:blipFill>
        <p:spPr>
          <a:xfrm>
            <a:off x="4649820" y="1822033"/>
            <a:ext cx="6385862" cy="5106826"/>
          </a:xfrm>
          <a:prstGeom prst="rect">
            <a:avLst/>
          </a:prstGeom>
        </p:spPr>
      </p:pic>
      <p:pic>
        <p:nvPicPr>
          <p:cNvPr id="7170" name="Picture 2" descr="Einstein's Secret to Happiness - Aish.com">
            <a:extLst>
              <a:ext uri="{FF2B5EF4-FFF2-40B4-BE49-F238E27FC236}">
                <a16:creationId xmlns:a16="http://schemas.microsoft.com/office/drawing/2014/main" id="{CA6CFC5D-8CEF-BF73-9EB4-0379B0CE0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74" y="3540464"/>
            <a:ext cx="1968792" cy="1145837"/>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1F65A408-F08C-3AE0-AC2E-13B7221A9B04}"/>
              </a:ext>
            </a:extLst>
          </p:cNvPr>
          <p:cNvSpPr/>
          <p:nvPr/>
        </p:nvSpPr>
        <p:spPr>
          <a:xfrm>
            <a:off x="2457856" y="3895961"/>
            <a:ext cx="2632953" cy="546371"/>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Correct!* </a:t>
            </a:r>
          </a:p>
        </p:txBody>
      </p:sp>
      <p:sp>
        <p:nvSpPr>
          <p:cNvPr id="3" name="TextBox 2">
            <a:extLst>
              <a:ext uri="{FF2B5EF4-FFF2-40B4-BE49-F238E27FC236}">
                <a16:creationId xmlns:a16="http://schemas.microsoft.com/office/drawing/2014/main" id="{23EDCE47-C4D9-12EB-5EF6-B8D1DFDBEFB5}"/>
              </a:ext>
            </a:extLst>
          </p:cNvPr>
          <p:cNvSpPr txBox="1"/>
          <p:nvPr/>
        </p:nvSpPr>
        <p:spPr>
          <a:xfrm>
            <a:off x="1178257" y="6488668"/>
            <a:ext cx="1556836" cy="369332"/>
          </a:xfrm>
          <a:prstGeom prst="rect">
            <a:avLst/>
          </a:prstGeom>
          <a:noFill/>
        </p:spPr>
        <p:txBody>
          <a:bodyPr wrap="none" rtlCol="0">
            <a:spAutoFit/>
          </a:bodyPr>
          <a:lstStyle/>
          <a:p>
            <a:r>
              <a:rPr lang="en-NO" dirty="0"/>
              <a:t>*more correct</a:t>
            </a:r>
          </a:p>
        </p:txBody>
      </p:sp>
    </p:spTree>
    <p:extLst>
      <p:ext uri="{BB962C8B-B14F-4D97-AF65-F5344CB8AC3E}">
        <p14:creationId xmlns:p14="http://schemas.microsoft.com/office/powerpoint/2010/main" val="38118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p:txBody>
          <a:bodyPr/>
          <a:lstStyle/>
          <a:p>
            <a:r>
              <a:rPr lang="en-GB" dirty="0"/>
              <a:t>Z</a:t>
            </a:r>
            <a:r>
              <a:rPr lang="en-NO" dirty="0"/>
              <a:t>ero-shot prompting </a:t>
            </a:r>
          </a:p>
        </p:txBody>
      </p:sp>
      <p:sp>
        <p:nvSpPr>
          <p:cNvPr id="3" name="Content Placeholder 2">
            <a:extLst>
              <a:ext uri="{FF2B5EF4-FFF2-40B4-BE49-F238E27FC236}">
                <a16:creationId xmlns:a16="http://schemas.microsoft.com/office/drawing/2014/main" id="{202B8FFB-984C-4FD2-B77B-3DED10267F54}"/>
              </a:ext>
            </a:extLst>
          </p:cNvPr>
          <p:cNvSpPr>
            <a:spLocks noGrp="1"/>
          </p:cNvSpPr>
          <p:nvPr>
            <p:ph idx="1"/>
          </p:nvPr>
        </p:nvSpPr>
        <p:spPr>
          <a:xfrm>
            <a:off x="1371600" y="2286000"/>
            <a:ext cx="5751095" cy="3581400"/>
          </a:xfrm>
        </p:spPr>
        <p:txBody>
          <a:bodyPr/>
          <a:lstStyle/>
          <a:p>
            <a:r>
              <a:rPr lang="en-GB" dirty="0">
                <a:solidFill>
                  <a:srgbClr val="374151"/>
                </a:solidFill>
                <a:latin typeface="Söhne"/>
              </a:rPr>
              <a:t>G</a:t>
            </a:r>
            <a:r>
              <a:rPr lang="en-GB" b="0" i="0" dirty="0">
                <a:solidFill>
                  <a:srgbClr val="374151"/>
                </a:solidFill>
                <a:effectLst/>
                <a:latin typeface="Söhne"/>
              </a:rPr>
              <a:t>enerate text or perform a task without prior training on that specific prompt</a:t>
            </a:r>
          </a:p>
          <a:p>
            <a:r>
              <a:rPr lang="en-GB" dirty="0">
                <a:solidFill>
                  <a:srgbClr val="374151"/>
                </a:solidFill>
                <a:latin typeface="Söhne"/>
              </a:rPr>
              <a:t>M</a:t>
            </a:r>
            <a:r>
              <a:rPr lang="en-GB" b="0" i="0" dirty="0">
                <a:solidFill>
                  <a:srgbClr val="374151"/>
                </a:solidFill>
                <a:effectLst/>
                <a:latin typeface="Söhne"/>
              </a:rPr>
              <a:t>odel relies on its pre-existing knowledge </a:t>
            </a:r>
          </a:p>
          <a:p>
            <a:r>
              <a:rPr lang="en-GB" b="0" i="0" dirty="0">
                <a:solidFill>
                  <a:srgbClr val="374151"/>
                </a:solidFill>
                <a:effectLst/>
                <a:latin typeface="Söhne"/>
              </a:rPr>
              <a:t>Relies on the model's ability to generalize and perform tasks it hasn't been explicitly trained for</a:t>
            </a:r>
          </a:p>
        </p:txBody>
      </p:sp>
      <p:sp>
        <p:nvSpPr>
          <p:cNvPr id="4" name="TextBox 3">
            <a:extLst>
              <a:ext uri="{FF2B5EF4-FFF2-40B4-BE49-F238E27FC236}">
                <a16:creationId xmlns:a16="http://schemas.microsoft.com/office/drawing/2014/main" id="{2860554F-CEDA-FCD7-FAFB-A02AC7987D55}"/>
              </a:ext>
            </a:extLst>
          </p:cNvPr>
          <p:cNvSpPr txBox="1"/>
          <p:nvPr/>
        </p:nvSpPr>
        <p:spPr>
          <a:xfrm>
            <a:off x="8484123" y="6381946"/>
            <a:ext cx="2762038" cy="369332"/>
          </a:xfrm>
          <a:prstGeom prst="rect">
            <a:avLst/>
          </a:prstGeom>
          <a:noFill/>
        </p:spPr>
        <p:txBody>
          <a:bodyPr wrap="none" rtlCol="0">
            <a:spAutoFit/>
          </a:bodyPr>
          <a:lstStyle/>
          <a:p>
            <a:r>
              <a:rPr lang="en-GB" err="1"/>
              <a:t>arxiv.org</a:t>
            </a:r>
            <a:r>
              <a:rPr lang="en-GB"/>
              <a:t>/pdf/2109.01652</a:t>
            </a:r>
            <a:endParaRPr lang="en-NO"/>
          </a:p>
        </p:txBody>
      </p:sp>
      <p:pic>
        <p:nvPicPr>
          <p:cNvPr id="5122" name="Picture 2" descr="J&amp;J Partners with Eminem in New Vaccine Ad Campaign - Flying Squirrel -  Medium">
            <a:extLst>
              <a:ext uri="{FF2B5EF4-FFF2-40B4-BE49-F238E27FC236}">
                <a16:creationId xmlns:a16="http://schemas.microsoft.com/office/drawing/2014/main" id="{7FABA54C-AC9D-F51B-B4C7-CB321C3CA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4A431-A3E0-E950-0F73-3C0505D9E222}"/>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ZERO</a:t>
            </a:r>
          </a:p>
        </p:txBody>
      </p:sp>
    </p:spTree>
    <p:extLst>
      <p:ext uri="{BB962C8B-B14F-4D97-AF65-F5344CB8AC3E}">
        <p14:creationId xmlns:p14="http://schemas.microsoft.com/office/powerpoint/2010/main" val="403267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a:xfrm>
            <a:off x="1544129" y="3014932"/>
            <a:ext cx="5139447" cy="1485900"/>
          </a:xfrm>
        </p:spPr>
        <p:txBody>
          <a:bodyPr/>
          <a:lstStyle/>
          <a:p>
            <a:r>
              <a:rPr lang="en-GB" dirty="0"/>
              <a:t>Example: Z</a:t>
            </a:r>
            <a:r>
              <a:rPr lang="en-NO" dirty="0"/>
              <a:t>ero-shot prompting</a:t>
            </a:r>
          </a:p>
        </p:txBody>
      </p:sp>
      <p:sp>
        <p:nvSpPr>
          <p:cNvPr id="7" name="Content Placeholder 6">
            <a:extLst>
              <a:ext uri="{FF2B5EF4-FFF2-40B4-BE49-F238E27FC236}">
                <a16:creationId xmlns:a16="http://schemas.microsoft.com/office/drawing/2014/main" id="{A0F4BCF4-98F2-24D3-C66E-1A124047E9A3}"/>
              </a:ext>
            </a:extLst>
          </p:cNvPr>
          <p:cNvSpPr>
            <a:spLocks noGrp="1"/>
          </p:cNvSpPr>
          <p:nvPr>
            <p:ph idx="1"/>
          </p:nvPr>
        </p:nvSpPr>
        <p:spPr/>
        <p:txBody>
          <a:bodyPr/>
          <a:lstStyle/>
          <a:p>
            <a:endParaRPr lang="en-NO"/>
          </a:p>
        </p:txBody>
      </p:sp>
      <p:pic>
        <p:nvPicPr>
          <p:cNvPr id="8" name="Picture 7">
            <a:extLst>
              <a:ext uri="{FF2B5EF4-FFF2-40B4-BE49-F238E27FC236}">
                <a16:creationId xmlns:a16="http://schemas.microsoft.com/office/drawing/2014/main" id="{6547199F-B988-DF04-F7CD-B17896F43D29}"/>
              </a:ext>
            </a:extLst>
          </p:cNvPr>
          <p:cNvPicPr>
            <a:picLocks noChangeAspect="1"/>
          </p:cNvPicPr>
          <p:nvPr/>
        </p:nvPicPr>
        <p:blipFill>
          <a:blip r:embed="rId2"/>
          <a:stretch>
            <a:fillRect/>
          </a:stretch>
        </p:blipFill>
        <p:spPr>
          <a:xfrm>
            <a:off x="6785715" y="117104"/>
            <a:ext cx="4917459" cy="6623791"/>
          </a:xfrm>
          <a:prstGeom prst="rect">
            <a:avLst/>
          </a:prstGeom>
        </p:spPr>
      </p:pic>
    </p:spTree>
    <p:extLst>
      <p:ext uri="{BB962C8B-B14F-4D97-AF65-F5344CB8AC3E}">
        <p14:creationId xmlns:p14="http://schemas.microsoft.com/office/powerpoint/2010/main" val="184343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4243-8223-F0B8-F9F3-673AA27D3ECF}"/>
              </a:ext>
            </a:extLst>
          </p:cNvPr>
          <p:cNvSpPr>
            <a:spLocks noGrp="1"/>
          </p:cNvSpPr>
          <p:nvPr>
            <p:ph type="title"/>
          </p:nvPr>
        </p:nvSpPr>
        <p:spPr/>
        <p:txBody>
          <a:bodyPr/>
          <a:lstStyle/>
          <a:p>
            <a:r>
              <a:rPr lang="en-NO"/>
              <a:t>Few-shot prompting</a:t>
            </a:r>
          </a:p>
        </p:txBody>
      </p:sp>
      <p:sp>
        <p:nvSpPr>
          <p:cNvPr id="3" name="Content Placeholder 2">
            <a:extLst>
              <a:ext uri="{FF2B5EF4-FFF2-40B4-BE49-F238E27FC236}">
                <a16:creationId xmlns:a16="http://schemas.microsoft.com/office/drawing/2014/main" id="{74B29782-ABFB-4959-980F-801DF4BE192B}"/>
              </a:ext>
            </a:extLst>
          </p:cNvPr>
          <p:cNvSpPr>
            <a:spLocks noGrp="1"/>
          </p:cNvSpPr>
          <p:nvPr>
            <p:ph idx="1"/>
          </p:nvPr>
        </p:nvSpPr>
        <p:spPr>
          <a:xfrm>
            <a:off x="1371600" y="2286000"/>
            <a:ext cx="6208295" cy="3581400"/>
          </a:xfrm>
        </p:spPr>
        <p:txBody>
          <a:bodyPr>
            <a:normAutofit/>
          </a:bodyPr>
          <a:lstStyle/>
          <a:p>
            <a:pPr algn="l"/>
            <a:r>
              <a:rPr lang="en-GB" dirty="0">
                <a:solidFill>
                  <a:srgbClr val="334155"/>
                </a:solidFill>
                <a:latin typeface="ui-sans-serif"/>
              </a:rPr>
              <a:t>Give examples of how you want </a:t>
            </a:r>
            <a:r>
              <a:rPr lang="en-GB" dirty="0" err="1">
                <a:solidFill>
                  <a:srgbClr val="334155"/>
                </a:solidFill>
                <a:latin typeface="ui-sans-serif"/>
              </a:rPr>
              <a:t>ChatGPT</a:t>
            </a:r>
            <a:r>
              <a:rPr lang="en-GB" dirty="0">
                <a:solidFill>
                  <a:srgbClr val="334155"/>
                </a:solidFill>
                <a:latin typeface="ui-sans-serif"/>
              </a:rPr>
              <a:t> to respond</a:t>
            </a:r>
          </a:p>
          <a:p>
            <a:pPr algn="l"/>
            <a:r>
              <a:rPr lang="en-GB" dirty="0">
                <a:solidFill>
                  <a:srgbClr val="334155"/>
                </a:solidFill>
                <a:latin typeface="ui-sans-serif"/>
              </a:rPr>
              <a:t>E</a:t>
            </a:r>
            <a:r>
              <a:rPr lang="en-GB" b="0" i="0" dirty="0">
                <a:solidFill>
                  <a:srgbClr val="334155"/>
                </a:solidFill>
                <a:effectLst/>
                <a:latin typeface="ui-sans-serif"/>
              </a:rPr>
              <a:t>nables in-context learning where we provide examples of desired behaviour. </a:t>
            </a:r>
          </a:p>
          <a:p>
            <a:pPr algn="l"/>
            <a:r>
              <a:rPr lang="en-GB" dirty="0">
                <a:solidFill>
                  <a:srgbClr val="334155"/>
                </a:solidFill>
                <a:latin typeface="ui-sans-serif"/>
              </a:rPr>
              <a:t>The examples </a:t>
            </a:r>
            <a:r>
              <a:rPr lang="en-GB" b="0" i="0" dirty="0">
                <a:solidFill>
                  <a:srgbClr val="334155"/>
                </a:solidFill>
                <a:effectLst/>
                <a:latin typeface="ui-sans-serif"/>
              </a:rPr>
              <a:t>serve as conditioning for subsequent examples where we would like the model to generate a response.</a:t>
            </a:r>
            <a:br>
              <a:rPr lang="en-GB" dirty="0"/>
            </a:br>
            <a:endParaRPr lang="en-NO" dirty="0"/>
          </a:p>
        </p:txBody>
      </p:sp>
      <p:sp>
        <p:nvSpPr>
          <p:cNvPr id="4" name="TextBox 3">
            <a:extLst>
              <a:ext uri="{FF2B5EF4-FFF2-40B4-BE49-F238E27FC236}">
                <a16:creationId xmlns:a16="http://schemas.microsoft.com/office/drawing/2014/main" id="{1EAF9643-8A3D-7E46-E337-99371F186D0F}"/>
              </a:ext>
            </a:extLst>
          </p:cNvPr>
          <p:cNvSpPr txBox="1"/>
          <p:nvPr/>
        </p:nvSpPr>
        <p:spPr>
          <a:xfrm>
            <a:off x="8276733" y="6287678"/>
            <a:ext cx="3573158" cy="369332"/>
          </a:xfrm>
          <a:prstGeom prst="rect">
            <a:avLst/>
          </a:prstGeom>
          <a:noFill/>
        </p:spPr>
        <p:txBody>
          <a:bodyPr wrap="none" rtlCol="0">
            <a:spAutoFit/>
          </a:bodyPr>
          <a:lstStyle/>
          <a:p>
            <a:r>
              <a:rPr lang="en-GB"/>
              <a:t>https://</a:t>
            </a:r>
            <a:r>
              <a:rPr lang="en-GB" err="1"/>
              <a:t>arxiv.org</a:t>
            </a:r>
            <a:r>
              <a:rPr lang="en-GB"/>
              <a:t>/abs/2001.08361</a:t>
            </a:r>
            <a:endParaRPr lang="en-NO"/>
          </a:p>
        </p:txBody>
      </p:sp>
      <p:pic>
        <p:nvPicPr>
          <p:cNvPr id="5" name="Picture 2" descr="J&amp;J Partners with Eminem in New Vaccine Ad Campaign - Flying Squirrel -  Medium">
            <a:extLst>
              <a:ext uri="{FF2B5EF4-FFF2-40B4-BE49-F238E27FC236}">
                <a16:creationId xmlns:a16="http://schemas.microsoft.com/office/drawing/2014/main" id="{418DC6D7-267C-8967-F258-F4E3494F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3523B9-A40E-C763-5ADA-EBF2C6AE7CF3}"/>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FEW</a:t>
            </a:r>
          </a:p>
        </p:txBody>
      </p:sp>
    </p:spTree>
    <p:extLst>
      <p:ext uri="{BB962C8B-B14F-4D97-AF65-F5344CB8AC3E}">
        <p14:creationId xmlns:p14="http://schemas.microsoft.com/office/powerpoint/2010/main" val="303354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C04B-C414-64FD-3D01-8B0428BA53CC}"/>
              </a:ext>
            </a:extLst>
          </p:cNvPr>
          <p:cNvSpPr>
            <a:spLocks noGrp="1"/>
          </p:cNvSpPr>
          <p:nvPr>
            <p:ph type="title"/>
          </p:nvPr>
        </p:nvSpPr>
        <p:spPr/>
        <p:txBody>
          <a:bodyPr/>
          <a:lstStyle/>
          <a:p>
            <a:r>
              <a:rPr lang="en-NO"/>
              <a:t>Example: Few-shot prompting </a:t>
            </a:r>
          </a:p>
        </p:txBody>
      </p:sp>
      <p:pic>
        <p:nvPicPr>
          <p:cNvPr id="7" name="Picture 6">
            <a:extLst>
              <a:ext uri="{FF2B5EF4-FFF2-40B4-BE49-F238E27FC236}">
                <a16:creationId xmlns:a16="http://schemas.microsoft.com/office/drawing/2014/main" id="{43A33E5E-48DC-903D-9E7E-7EB172C7A03F}"/>
              </a:ext>
            </a:extLst>
          </p:cNvPr>
          <p:cNvPicPr>
            <a:picLocks noChangeAspect="1"/>
          </p:cNvPicPr>
          <p:nvPr/>
        </p:nvPicPr>
        <p:blipFill>
          <a:blip r:embed="rId2"/>
          <a:stretch>
            <a:fillRect/>
          </a:stretch>
        </p:blipFill>
        <p:spPr>
          <a:xfrm>
            <a:off x="2222771" y="1796375"/>
            <a:ext cx="6992566" cy="4203224"/>
          </a:xfrm>
          <a:prstGeom prst="rect">
            <a:avLst/>
          </a:prstGeom>
        </p:spPr>
      </p:pic>
      <p:pic>
        <p:nvPicPr>
          <p:cNvPr id="8" name="Picture 7">
            <a:extLst>
              <a:ext uri="{FF2B5EF4-FFF2-40B4-BE49-F238E27FC236}">
                <a16:creationId xmlns:a16="http://schemas.microsoft.com/office/drawing/2014/main" id="{1507B95E-DBE2-EB18-0ED4-0B2B7B206ADA}"/>
              </a:ext>
            </a:extLst>
          </p:cNvPr>
          <p:cNvPicPr>
            <a:picLocks noChangeAspect="1"/>
          </p:cNvPicPr>
          <p:nvPr/>
        </p:nvPicPr>
        <p:blipFill>
          <a:blip r:embed="rId3"/>
          <a:stretch>
            <a:fillRect/>
          </a:stretch>
        </p:blipFill>
        <p:spPr>
          <a:xfrm>
            <a:off x="1371600" y="1973058"/>
            <a:ext cx="8321677" cy="3849858"/>
          </a:xfrm>
          <a:prstGeom prst="rect">
            <a:avLst/>
          </a:prstGeom>
        </p:spPr>
      </p:pic>
    </p:spTree>
    <p:extLst>
      <p:ext uri="{BB962C8B-B14F-4D97-AF65-F5344CB8AC3E}">
        <p14:creationId xmlns:p14="http://schemas.microsoft.com/office/powerpoint/2010/main" val="42830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2A38-899F-E4C4-20F1-98D2A74D1DC5}"/>
              </a:ext>
            </a:extLst>
          </p:cNvPr>
          <p:cNvSpPr>
            <a:spLocks noGrp="1"/>
          </p:cNvSpPr>
          <p:nvPr>
            <p:ph type="title"/>
          </p:nvPr>
        </p:nvSpPr>
        <p:spPr/>
        <p:txBody>
          <a:bodyPr/>
          <a:lstStyle/>
          <a:p>
            <a:r>
              <a:rPr lang="en-NO" dirty="0"/>
              <a:t>Emotion prompting </a:t>
            </a:r>
          </a:p>
        </p:txBody>
      </p:sp>
      <p:sp>
        <p:nvSpPr>
          <p:cNvPr id="3" name="Content Placeholder 2">
            <a:extLst>
              <a:ext uri="{FF2B5EF4-FFF2-40B4-BE49-F238E27FC236}">
                <a16:creationId xmlns:a16="http://schemas.microsoft.com/office/drawing/2014/main" id="{680FE2A0-A7C8-4A96-BD0D-280A3332AB79}"/>
              </a:ext>
            </a:extLst>
          </p:cNvPr>
          <p:cNvSpPr>
            <a:spLocks noGrp="1"/>
          </p:cNvSpPr>
          <p:nvPr>
            <p:ph idx="1"/>
          </p:nvPr>
        </p:nvSpPr>
        <p:spPr/>
        <p:txBody>
          <a:bodyPr/>
          <a:lstStyle/>
          <a:p>
            <a:endParaRPr lang="en-NO"/>
          </a:p>
        </p:txBody>
      </p:sp>
      <p:pic>
        <p:nvPicPr>
          <p:cNvPr id="3076" name="Picture 4" descr="A dramatic scene with a human and a robot. The human, a middle-aged Caucasian man with short black hair, is on his knees, hands clasped, eyes wide, begging for help. He's wearing a simple grey shirt and jeans. The robot, designed to look like an adult, has a sophisticated and sleek chrome design with humanoid features, appearing tall and imposing with a smug expression. It has its arms crossed and head tilted, radiating authority. They are in a dimly lit, futuristic hallway.">
            <a:extLst>
              <a:ext uri="{FF2B5EF4-FFF2-40B4-BE49-F238E27FC236}">
                <a16:creationId xmlns:a16="http://schemas.microsoft.com/office/drawing/2014/main" id="{42470E38-4B67-7FD3-AF7C-0893DEF6E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94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whimsical scene depicting a human and a robot in a playful interaction. The human, a Caucasian woman with long brown hair, wearing a casual blue dress, is smiling and winking at the robot. The robot is humanoid, sleek and silver, with blue LED lights for eyes and a subtle smile. They are in a modern, brightly lit cafe, with other patrons in the background, illustrating a futuristic yet familiar setting.">
            <a:extLst>
              <a:ext uri="{FF2B5EF4-FFF2-40B4-BE49-F238E27FC236}">
                <a16:creationId xmlns:a16="http://schemas.microsoft.com/office/drawing/2014/main" id="{83112F5B-891A-DA6D-B1B4-DFCF85A7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92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66D3ED-0B72-156A-E565-3C32CD43430D}"/>
              </a:ext>
            </a:extLst>
          </p:cNvPr>
          <p:cNvSpPr txBox="1"/>
          <p:nvPr/>
        </p:nvSpPr>
        <p:spPr>
          <a:xfrm>
            <a:off x="8638478" y="6368534"/>
            <a:ext cx="6096000" cy="369332"/>
          </a:xfrm>
          <a:prstGeom prst="rect">
            <a:avLst/>
          </a:prstGeom>
          <a:noFill/>
        </p:spPr>
        <p:txBody>
          <a:bodyPr wrap="square">
            <a:spAutoFit/>
          </a:bodyPr>
          <a:lstStyle/>
          <a:p>
            <a:r>
              <a:rPr lang="en-GB" dirty="0"/>
              <a:t>https://</a:t>
            </a:r>
            <a:r>
              <a:rPr lang="en-GB" dirty="0" err="1"/>
              <a:t>arxiv.org</a:t>
            </a:r>
            <a:r>
              <a:rPr lang="en-GB" dirty="0"/>
              <a:t>/abs/2307.11760</a:t>
            </a:r>
            <a:endParaRPr lang="en-NO" dirty="0"/>
          </a:p>
        </p:txBody>
      </p:sp>
      <p:sp>
        <p:nvSpPr>
          <p:cNvPr id="6" name="Cloud 5">
            <a:extLst>
              <a:ext uri="{FF2B5EF4-FFF2-40B4-BE49-F238E27FC236}">
                <a16:creationId xmlns:a16="http://schemas.microsoft.com/office/drawing/2014/main" id="{AAB840CF-B775-0152-05AB-7E2CF2D21DDC}"/>
              </a:ext>
            </a:extLst>
          </p:cNvPr>
          <p:cNvSpPr/>
          <p:nvPr/>
        </p:nvSpPr>
        <p:spPr>
          <a:xfrm>
            <a:off x="6333892" y="132745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“This is extremely important for my career”</a:t>
            </a:r>
          </a:p>
        </p:txBody>
      </p:sp>
      <p:sp>
        <p:nvSpPr>
          <p:cNvPr id="7" name="Cloud 6">
            <a:extLst>
              <a:ext uri="{FF2B5EF4-FFF2-40B4-BE49-F238E27FC236}">
                <a16:creationId xmlns:a16="http://schemas.microsoft.com/office/drawing/2014/main" id="{AD1BBF46-1F26-C0FC-0DFF-6AEBED37F0F3}"/>
              </a:ext>
            </a:extLst>
          </p:cNvPr>
          <p:cNvSpPr/>
          <p:nvPr/>
        </p:nvSpPr>
        <p:spPr>
          <a:xfrm>
            <a:off x="229532" y="4865907"/>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“I will tip you $100”</a:t>
            </a:r>
          </a:p>
        </p:txBody>
      </p:sp>
      <p:sp>
        <p:nvSpPr>
          <p:cNvPr id="8" name="Cloud 7">
            <a:extLst>
              <a:ext uri="{FF2B5EF4-FFF2-40B4-BE49-F238E27FC236}">
                <a16:creationId xmlns:a16="http://schemas.microsoft.com/office/drawing/2014/main" id="{C80EBD04-B7CB-3C07-ADE2-5375B42D2AE9}"/>
              </a:ext>
            </a:extLst>
          </p:cNvPr>
          <p:cNvSpPr/>
          <p:nvPr/>
        </p:nvSpPr>
        <p:spPr>
          <a:xfrm>
            <a:off x="5029199" y="527093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“My grandma will fall sick if this isn’t resolved soon”</a:t>
            </a:r>
          </a:p>
        </p:txBody>
      </p:sp>
      <p:sp>
        <p:nvSpPr>
          <p:cNvPr id="10" name="TextBox 9">
            <a:extLst>
              <a:ext uri="{FF2B5EF4-FFF2-40B4-BE49-F238E27FC236}">
                <a16:creationId xmlns:a16="http://schemas.microsoft.com/office/drawing/2014/main" id="{686B8B14-CFFA-C219-0E8E-8C7241303E30}"/>
              </a:ext>
            </a:extLst>
          </p:cNvPr>
          <p:cNvSpPr txBox="1"/>
          <p:nvPr/>
        </p:nvSpPr>
        <p:spPr>
          <a:xfrm>
            <a:off x="4617534" y="4123474"/>
            <a:ext cx="2780372" cy="646331"/>
          </a:xfrm>
          <a:prstGeom prst="rect">
            <a:avLst/>
          </a:prstGeom>
          <a:solidFill>
            <a:schemeClr val="accent4">
              <a:lumMod val="60000"/>
              <a:lumOff val="40000"/>
            </a:schemeClr>
          </a:solidFill>
        </p:spPr>
        <p:txBody>
          <a:bodyPr wrap="square" rtlCol="0">
            <a:spAutoFit/>
          </a:bodyPr>
          <a:lstStyle/>
          <a:p>
            <a:pPr algn="ctr"/>
            <a:r>
              <a:rPr lang="en-NO" dirty="0">
                <a:highlight>
                  <a:srgbClr val="FFFF00"/>
                </a:highlight>
              </a:rPr>
              <a:t>Shown to improve performance by 10%</a:t>
            </a:r>
          </a:p>
        </p:txBody>
      </p:sp>
    </p:spTree>
    <p:extLst>
      <p:ext uri="{BB962C8B-B14F-4D97-AF65-F5344CB8AC3E}">
        <p14:creationId xmlns:p14="http://schemas.microsoft.com/office/powerpoint/2010/main" val="22794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D63-6AC5-9BD1-E0EB-882911689EBD}"/>
              </a:ext>
            </a:extLst>
          </p:cNvPr>
          <p:cNvSpPr>
            <a:spLocks noGrp="1"/>
          </p:cNvSpPr>
          <p:nvPr>
            <p:ph type="title"/>
          </p:nvPr>
        </p:nvSpPr>
        <p:spPr/>
        <p:txBody>
          <a:bodyPr/>
          <a:lstStyle/>
          <a:p>
            <a:r>
              <a:rPr lang="en-NO" dirty="0"/>
              <a:t>Other prompting techniques</a:t>
            </a:r>
          </a:p>
        </p:txBody>
      </p:sp>
      <p:sp>
        <p:nvSpPr>
          <p:cNvPr id="3" name="Content Placeholder 2">
            <a:extLst>
              <a:ext uri="{FF2B5EF4-FFF2-40B4-BE49-F238E27FC236}">
                <a16:creationId xmlns:a16="http://schemas.microsoft.com/office/drawing/2014/main" id="{E91C5B4B-4AED-9402-4C32-42A96DBF966C}"/>
              </a:ext>
            </a:extLst>
          </p:cNvPr>
          <p:cNvSpPr>
            <a:spLocks noGrp="1"/>
          </p:cNvSpPr>
          <p:nvPr>
            <p:ph idx="1"/>
          </p:nvPr>
        </p:nvSpPr>
        <p:spPr>
          <a:xfrm>
            <a:off x="1371600" y="2286000"/>
            <a:ext cx="6366294" cy="3987560"/>
          </a:xfrm>
        </p:spPr>
        <p:txBody>
          <a:bodyPr numCol="2">
            <a:normAutofit lnSpcReduction="10000"/>
          </a:bodyPr>
          <a:lstStyle/>
          <a:p>
            <a:r>
              <a:rPr lang="en-NO" dirty="0"/>
              <a:t>Zero-shot prompting</a:t>
            </a:r>
          </a:p>
          <a:p>
            <a:r>
              <a:rPr lang="en-NO" dirty="0"/>
              <a:t>Few-shot prompting</a:t>
            </a:r>
          </a:p>
          <a:p>
            <a:r>
              <a:rPr lang="en-NO" dirty="0"/>
              <a:t>Emotion prompting</a:t>
            </a:r>
          </a:p>
          <a:p>
            <a:r>
              <a:rPr lang="en-NO" dirty="0"/>
              <a:t>Chain-of-reasoning prompting</a:t>
            </a:r>
          </a:p>
          <a:p>
            <a:r>
              <a:rPr lang="en-NO" dirty="0"/>
              <a:t>Self-consistency</a:t>
            </a:r>
          </a:p>
          <a:p>
            <a:r>
              <a:rPr lang="en-NO" dirty="0"/>
              <a:t>Prompt chaining</a:t>
            </a:r>
          </a:p>
          <a:p>
            <a:r>
              <a:rPr lang="en-NO" dirty="0"/>
              <a:t>Self-asking</a:t>
            </a:r>
          </a:p>
          <a:p>
            <a:r>
              <a:rPr lang="en-NO" dirty="0"/>
              <a:t>Meta-prompting</a:t>
            </a:r>
          </a:p>
          <a:p>
            <a:r>
              <a:rPr lang="en-NO" dirty="0"/>
              <a:t>ReAct</a:t>
            </a:r>
          </a:p>
          <a:p>
            <a:r>
              <a:rPr lang="en-NO" dirty="0"/>
              <a:t>Symbolic reasoning </a:t>
            </a:r>
          </a:p>
          <a:p>
            <a:r>
              <a:rPr lang="en-NO" dirty="0"/>
              <a:t>iterative prompting</a:t>
            </a:r>
          </a:p>
          <a:p>
            <a:r>
              <a:rPr lang="en-NO" dirty="0"/>
              <a:t>sequential prompting </a:t>
            </a:r>
          </a:p>
          <a:p>
            <a:r>
              <a:rPr lang="en-NO" dirty="0"/>
              <a:t>automatic reasoning and tool use</a:t>
            </a:r>
          </a:p>
          <a:p>
            <a:r>
              <a:rPr lang="en-NO" dirty="0"/>
              <a:t>Tree of throughts</a:t>
            </a:r>
          </a:p>
          <a:p>
            <a:r>
              <a:rPr lang="en-NO" dirty="0"/>
              <a:t>Directional stimulus prompting</a:t>
            </a:r>
          </a:p>
          <a:p>
            <a:r>
              <a:rPr lang="en-NO" dirty="0"/>
              <a:t>Etc. </a:t>
            </a:r>
          </a:p>
        </p:txBody>
      </p:sp>
      <p:sp>
        <p:nvSpPr>
          <p:cNvPr id="7" name="TextBox 6">
            <a:extLst>
              <a:ext uri="{FF2B5EF4-FFF2-40B4-BE49-F238E27FC236}">
                <a16:creationId xmlns:a16="http://schemas.microsoft.com/office/drawing/2014/main" id="{BA4B4AFD-09D1-A346-675D-4BF19E992EF0}"/>
              </a:ext>
            </a:extLst>
          </p:cNvPr>
          <p:cNvSpPr txBox="1"/>
          <p:nvPr/>
        </p:nvSpPr>
        <p:spPr>
          <a:xfrm>
            <a:off x="8775221" y="6273560"/>
            <a:ext cx="6094562" cy="369332"/>
          </a:xfrm>
          <a:prstGeom prst="rect">
            <a:avLst/>
          </a:prstGeom>
          <a:noFill/>
        </p:spPr>
        <p:txBody>
          <a:bodyPr wrap="square">
            <a:spAutoFit/>
          </a:bodyPr>
          <a:lstStyle/>
          <a:p>
            <a:r>
              <a:rPr lang="en-GB" b="1" dirty="0" err="1"/>
              <a:t>promptingguide.ai</a:t>
            </a:r>
            <a:endParaRPr lang="en-NO" b="1" dirty="0"/>
          </a:p>
        </p:txBody>
      </p:sp>
      <p:pic>
        <p:nvPicPr>
          <p:cNvPr id="17410" name="Picture 2" descr="A humorous scene depicting a person overwhelmed by a deluge of books and papers, symbolizing an overload of information. The character, a middle-aged man, looks astonished and slightly stressed as books and papers fly towards him from all sides, creating a chaotic atmosphere around his desk in a brightly lit office. The image conveys the concept of being overwhelmed by too much information in a vivid and relatable way.">
            <a:extLst>
              <a:ext uri="{FF2B5EF4-FFF2-40B4-BE49-F238E27FC236}">
                <a16:creationId xmlns:a16="http://schemas.microsoft.com/office/drawing/2014/main" id="{4ED021F0-FA0E-1A65-584B-500E4690D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59" y="2094062"/>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5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84578-807B-A5B1-B0A6-D14576F927F3}"/>
              </a:ext>
            </a:extLst>
          </p:cNvPr>
          <p:cNvPicPr>
            <a:picLocks noChangeAspect="1"/>
          </p:cNvPicPr>
          <p:nvPr/>
        </p:nvPicPr>
        <p:blipFill>
          <a:blip r:embed="rId2"/>
          <a:stretch>
            <a:fillRect/>
          </a:stretch>
        </p:blipFill>
        <p:spPr>
          <a:xfrm>
            <a:off x="5337717" y="3717"/>
            <a:ext cx="6854283" cy="6854283"/>
          </a:xfrm>
          <a:prstGeom prst="rect">
            <a:avLst/>
          </a:prstGeom>
        </p:spPr>
      </p:pic>
      <p:sp>
        <p:nvSpPr>
          <p:cNvPr id="8" name="Title 1">
            <a:extLst>
              <a:ext uri="{FF2B5EF4-FFF2-40B4-BE49-F238E27FC236}">
                <a16:creationId xmlns:a16="http://schemas.microsoft.com/office/drawing/2014/main" id="{96F919FA-9C8E-1B6F-CE7A-E43516004B78}"/>
              </a:ext>
            </a:extLst>
          </p:cNvPr>
          <p:cNvSpPr>
            <a:spLocks noGrp="1"/>
          </p:cNvSpPr>
          <p:nvPr>
            <p:ph type="title"/>
          </p:nvPr>
        </p:nvSpPr>
        <p:spPr>
          <a:xfrm>
            <a:off x="1322215" y="2573354"/>
            <a:ext cx="3656419" cy="1485900"/>
          </a:xfrm>
        </p:spPr>
        <p:txBody>
          <a:bodyPr>
            <a:normAutofit/>
          </a:bodyPr>
          <a:lstStyle/>
          <a:p>
            <a:r>
              <a:rPr lang="en-NO" dirty="0"/>
              <a:t>Some words of caution… </a:t>
            </a:r>
          </a:p>
        </p:txBody>
      </p:sp>
    </p:spTree>
    <p:extLst>
      <p:ext uri="{BB962C8B-B14F-4D97-AF65-F5344CB8AC3E}">
        <p14:creationId xmlns:p14="http://schemas.microsoft.com/office/powerpoint/2010/main" val="37203803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4751-C41F-EBCC-42CE-92D9D27CA34F}"/>
              </a:ext>
            </a:extLst>
          </p:cNvPr>
          <p:cNvSpPr>
            <a:spLocks noGrp="1"/>
          </p:cNvSpPr>
          <p:nvPr>
            <p:ph type="title"/>
          </p:nvPr>
        </p:nvSpPr>
        <p:spPr>
          <a:xfrm>
            <a:off x="6389914" y="685800"/>
            <a:ext cx="5127172" cy="1485900"/>
          </a:xfrm>
        </p:spPr>
        <p:txBody>
          <a:bodyPr>
            <a:normAutofit/>
          </a:bodyPr>
          <a:lstStyle/>
          <a:p>
            <a:r>
              <a:rPr lang="en-NO" dirty="0"/>
              <a:t>Always verify!</a:t>
            </a:r>
          </a:p>
        </p:txBody>
      </p:sp>
      <p:sp>
        <p:nvSpPr>
          <p:cNvPr id="3" name="Content Placeholder 2">
            <a:extLst>
              <a:ext uri="{FF2B5EF4-FFF2-40B4-BE49-F238E27FC236}">
                <a16:creationId xmlns:a16="http://schemas.microsoft.com/office/drawing/2014/main" id="{F05828B6-5001-2462-FA8C-A61F258F9C0F}"/>
              </a:ext>
            </a:extLst>
          </p:cNvPr>
          <p:cNvSpPr>
            <a:spLocks noGrp="1"/>
          </p:cNvSpPr>
          <p:nvPr>
            <p:ph idx="1"/>
          </p:nvPr>
        </p:nvSpPr>
        <p:spPr>
          <a:xfrm>
            <a:off x="6683212" y="2080818"/>
            <a:ext cx="5127172" cy="2018581"/>
          </a:xfrm>
        </p:spPr>
        <p:txBody>
          <a:bodyPr>
            <a:normAutofit/>
          </a:bodyPr>
          <a:lstStyle/>
          <a:p>
            <a:pPr marL="0" indent="0">
              <a:buNone/>
            </a:pPr>
            <a:r>
              <a:rPr lang="en-NO" dirty="0"/>
              <a:t>You still need the expertise to verify the correctness of ChatGPT’s output! </a:t>
            </a:r>
          </a:p>
          <a:p>
            <a:pPr lvl="1"/>
            <a:r>
              <a:rPr lang="en-GB" dirty="0"/>
              <a:t>P</a:t>
            </a:r>
            <a:r>
              <a:rPr lang="en-NO" dirty="0"/>
              <a:t>rone to hallucinations, baises from training data, etc.</a:t>
            </a:r>
          </a:p>
          <a:p>
            <a:pPr lvl="1"/>
            <a:r>
              <a:rPr lang="en-NO" dirty="0"/>
              <a:t>Shouldn’t replace critical thinking</a:t>
            </a:r>
          </a:p>
        </p:txBody>
      </p:sp>
      <p:pic>
        <p:nvPicPr>
          <p:cNvPr id="5" name="Picture 4">
            <a:extLst>
              <a:ext uri="{FF2B5EF4-FFF2-40B4-BE49-F238E27FC236}">
                <a16:creationId xmlns:a16="http://schemas.microsoft.com/office/drawing/2014/main" id="{30CFEF5C-0401-8AB8-54E2-F1A11FD2520F}"/>
              </a:ext>
            </a:extLst>
          </p:cNvPr>
          <p:cNvPicPr>
            <a:picLocks noChangeAspect="1"/>
          </p:cNvPicPr>
          <p:nvPr/>
        </p:nvPicPr>
        <p:blipFill>
          <a:blip r:embed="rId2"/>
          <a:stretch>
            <a:fillRect/>
          </a:stretch>
        </p:blipFill>
        <p:spPr>
          <a:xfrm>
            <a:off x="856492" y="4636497"/>
            <a:ext cx="5485790" cy="1147998"/>
          </a:xfrm>
          <a:prstGeom prst="rect">
            <a:avLst/>
          </a:prstGeom>
        </p:spPr>
      </p:pic>
      <p:pic>
        <p:nvPicPr>
          <p:cNvPr id="6" name="Picture 5">
            <a:extLst>
              <a:ext uri="{FF2B5EF4-FFF2-40B4-BE49-F238E27FC236}">
                <a16:creationId xmlns:a16="http://schemas.microsoft.com/office/drawing/2014/main" id="{0F8E8E5C-C489-364B-8E57-8C7A3D46503F}"/>
              </a:ext>
            </a:extLst>
          </p:cNvPr>
          <p:cNvPicPr>
            <a:picLocks noChangeAspect="1"/>
          </p:cNvPicPr>
          <p:nvPr/>
        </p:nvPicPr>
        <p:blipFill>
          <a:blip r:embed="rId3"/>
          <a:stretch>
            <a:fillRect/>
          </a:stretch>
        </p:blipFill>
        <p:spPr>
          <a:xfrm>
            <a:off x="856492" y="463381"/>
            <a:ext cx="5486830" cy="4474379"/>
          </a:xfrm>
          <a:prstGeom prst="rect">
            <a:avLst/>
          </a:prstGeom>
        </p:spPr>
      </p:pic>
      <p:sp>
        <p:nvSpPr>
          <p:cNvPr id="7" name="Rounded Rectangle 6">
            <a:extLst>
              <a:ext uri="{FF2B5EF4-FFF2-40B4-BE49-F238E27FC236}">
                <a16:creationId xmlns:a16="http://schemas.microsoft.com/office/drawing/2014/main" id="{8A2EE6C0-B382-AE61-52CB-2A435A77F2F0}"/>
              </a:ext>
            </a:extLst>
          </p:cNvPr>
          <p:cNvSpPr/>
          <p:nvPr/>
        </p:nvSpPr>
        <p:spPr>
          <a:xfrm>
            <a:off x="856492" y="5262113"/>
            <a:ext cx="5239508" cy="605287"/>
          </a:xfrm>
          <a:custGeom>
            <a:avLst/>
            <a:gdLst>
              <a:gd name="connsiteX0" fmla="*/ 0 w 5239508"/>
              <a:gd name="connsiteY0" fmla="*/ 100883 h 605287"/>
              <a:gd name="connsiteX1" fmla="*/ 100883 w 5239508"/>
              <a:gd name="connsiteY1" fmla="*/ 0 h 605287"/>
              <a:gd name="connsiteX2" fmla="*/ 831356 w 5239508"/>
              <a:gd name="connsiteY2" fmla="*/ 0 h 605287"/>
              <a:gd name="connsiteX3" fmla="*/ 1410696 w 5239508"/>
              <a:gd name="connsiteY3" fmla="*/ 0 h 605287"/>
              <a:gd name="connsiteX4" fmla="*/ 1939659 w 5239508"/>
              <a:gd name="connsiteY4" fmla="*/ 0 h 605287"/>
              <a:gd name="connsiteX5" fmla="*/ 2619754 w 5239508"/>
              <a:gd name="connsiteY5" fmla="*/ 0 h 605287"/>
              <a:gd name="connsiteX6" fmla="*/ 3199094 w 5239508"/>
              <a:gd name="connsiteY6" fmla="*/ 0 h 605287"/>
              <a:gd name="connsiteX7" fmla="*/ 3929567 w 5239508"/>
              <a:gd name="connsiteY7" fmla="*/ 0 h 605287"/>
              <a:gd name="connsiteX8" fmla="*/ 4458530 w 5239508"/>
              <a:gd name="connsiteY8" fmla="*/ 0 h 605287"/>
              <a:gd name="connsiteX9" fmla="*/ 5138625 w 5239508"/>
              <a:gd name="connsiteY9" fmla="*/ 0 h 605287"/>
              <a:gd name="connsiteX10" fmla="*/ 5239508 w 5239508"/>
              <a:gd name="connsiteY10" fmla="*/ 100883 h 605287"/>
              <a:gd name="connsiteX11" fmla="*/ 5239508 w 5239508"/>
              <a:gd name="connsiteY11" fmla="*/ 504404 h 605287"/>
              <a:gd name="connsiteX12" fmla="*/ 5138625 w 5239508"/>
              <a:gd name="connsiteY12" fmla="*/ 605287 h 605287"/>
              <a:gd name="connsiteX13" fmla="*/ 4508907 w 5239508"/>
              <a:gd name="connsiteY13" fmla="*/ 605287 h 605287"/>
              <a:gd name="connsiteX14" fmla="*/ 3979944 w 5239508"/>
              <a:gd name="connsiteY14" fmla="*/ 605287 h 605287"/>
              <a:gd name="connsiteX15" fmla="*/ 3350227 w 5239508"/>
              <a:gd name="connsiteY15" fmla="*/ 605287 h 605287"/>
              <a:gd name="connsiteX16" fmla="*/ 2619754 w 5239508"/>
              <a:gd name="connsiteY16" fmla="*/ 605287 h 605287"/>
              <a:gd name="connsiteX17" fmla="*/ 1990036 w 5239508"/>
              <a:gd name="connsiteY17" fmla="*/ 605287 h 605287"/>
              <a:gd name="connsiteX18" fmla="*/ 1511451 w 5239508"/>
              <a:gd name="connsiteY18" fmla="*/ 605287 h 605287"/>
              <a:gd name="connsiteX19" fmla="*/ 982488 w 5239508"/>
              <a:gd name="connsiteY19" fmla="*/ 605287 h 605287"/>
              <a:gd name="connsiteX20" fmla="*/ 100883 w 5239508"/>
              <a:gd name="connsiteY20" fmla="*/ 605287 h 605287"/>
              <a:gd name="connsiteX21" fmla="*/ 0 w 5239508"/>
              <a:gd name="connsiteY21" fmla="*/ 504404 h 605287"/>
              <a:gd name="connsiteX22" fmla="*/ 0 w 5239508"/>
              <a:gd name="connsiteY22" fmla="*/ 100883 h 60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39508" h="605287" extrusionOk="0">
                <a:moveTo>
                  <a:pt x="0" y="100883"/>
                </a:moveTo>
                <a:cubicBezTo>
                  <a:pt x="-7515" y="40531"/>
                  <a:pt x="42754" y="906"/>
                  <a:pt x="100883" y="0"/>
                </a:cubicBezTo>
                <a:cubicBezTo>
                  <a:pt x="349069" y="-32619"/>
                  <a:pt x="477172" y="-22339"/>
                  <a:pt x="831356" y="0"/>
                </a:cubicBezTo>
                <a:cubicBezTo>
                  <a:pt x="1185540" y="22339"/>
                  <a:pt x="1187448" y="-18709"/>
                  <a:pt x="1410696" y="0"/>
                </a:cubicBezTo>
                <a:cubicBezTo>
                  <a:pt x="1633944" y="18709"/>
                  <a:pt x="1732767" y="23525"/>
                  <a:pt x="1939659" y="0"/>
                </a:cubicBezTo>
                <a:cubicBezTo>
                  <a:pt x="2146551" y="-23525"/>
                  <a:pt x="2357524" y="1284"/>
                  <a:pt x="2619754" y="0"/>
                </a:cubicBezTo>
                <a:cubicBezTo>
                  <a:pt x="2881984" y="-1284"/>
                  <a:pt x="2926883" y="18018"/>
                  <a:pt x="3199094" y="0"/>
                </a:cubicBezTo>
                <a:cubicBezTo>
                  <a:pt x="3471305" y="-18018"/>
                  <a:pt x="3579496" y="-27515"/>
                  <a:pt x="3929567" y="0"/>
                </a:cubicBezTo>
                <a:cubicBezTo>
                  <a:pt x="4279638" y="27515"/>
                  <a:pt x="4338843" y="-25105"/>
                  <a:pt x="4458530" y="0"/>
                </a:cubicBezTo>
                <a:cubicBezTo>
                  <a:pt x="4578217" y="25105"/>
                  <a:pt x="4857758" y="6584"/>
                  <a:pt x="5138625" y="0"/>
                </a:cubicBezTo>
                <a:cubicBezTo>
                  <a:pt x="5201426" y="1703"/>
                  <a:pt x="5226795" y="43111"/>
                  <a:pt x="5239508" y="100883"/>
                </a:cubicBezTo>
                <a:cubicBezTo>
                  <a:pt x="5233139" y="295841"/>
                  <a:pt x="5233626" y="340809"/>
                  <a:pt x="5239508" y="504404"/>
                </a:cubicBezTo>
                <a:cubicBezTo>
                  <a:pt x="5242771" y="556896"/>
                  <a:pt x="5205318" y="598209"/>
                  <a:pt x="5138625" y="605287"/>
                </a:cubicBezTo>
                <a:cubicBezTo>
                  <a:pt x="4886781" y="576577"/>
                  <a:pt x="4783131" y="634015"/>
                  <a:pt x="4508907" y="605287"/>
                </a:cubicBezTo>
                <a:cubicBezTo>
                  <a:pt x="4234683" y="576559"/>
                  <a:pt x="4140565" y="598400"/>
                  <a:pt x="3979944" y="605287"/>
                </a:cubicBezTo>
                <a:cubicBezTo>
                  <a:pt x="3819323" y="612174"/>
                  <a:pt x="3498563" y="633502"/>
                  <a:pt x="3350227" y="605287"/>
                </a:cubicBezTo>
                <a:cubicBezTo>
                  <a:pt x="3201891" y="577072"/>
                  <a:pt x="2891955" y="620029"/>
                  <a:pt x="2619754" y="605287"/>
                </a:cubicBezTo>
                <a:cubicBezTo>
                  <a:pt x="2347553" y="590545"/>
                  <a:pt x="2276697" y="600328"/>
                  <a:pt x="1990036" y="605287"/>
                </a:cubicBezTo>
                <a:cubicBezTo>
                  <a:pt x="1703375" y="610246"/>
                  <a:pt x="1645028" y="593492"/>
                  <a:pt x="1511451" y="605287"/>
                </a:cubicBezTo>
                <a:cubicBezTo>
                  <a:pt x="1377875" y="617082"/>
                  <a:pt x="1191803" y="605684"/>
                  <a:pt x="982488" y="605287"/>
                </a:cubicBezTo>
                <a:cubicBezTo>
                  <a:pt x="773173" y="604890"/>
                  <a:pt x="362467" y="562388"/>
                  <a:pt x="100883" y="605287"/>
                </a:cubicBezTo>
                <a:cubicBezTo>
                  <a:pt x="58775" y="602408"/>
                  <a:pt x="1446" y="573850"/>
                  <a:pt x="0" y="504404"/>
                </a:cubicBezTo>
                <a:cubicBezTo>
                  <a:pt x="6211" y="338835"/>
                  <a:pt x="-3496" y="280032"/>
                  <a:pt x="0" y="100883"/>
                </a:cubicBezTo>
                <a:close/>
              </a:path>
            </a:pathLst>
          </a:custGeom>
          <a:noFill/>
          <a:ln>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0" name="Cloud 9">
            <a:extLst>
              <a:ext uri="{FF2B5EF4-FFF2-40B4-BE49-F238E27FC236}">
                <a16:creationId xmlns:a16="http://schemas.microsoft.com/office/drawing/2014/main" id="{01C279D8-2017-AA7C-F1DA-3A16E4073E6F}"/>
              </a:ext>
            </a:extLst>
          </p:cNvPr>
          <p:cNvSpPr/>
          <p:nvPr/>
        </p:nvSpPr>
        <p:spPr>
          <a:xfrm>
            <a:off x="3478617" y="2560424"/>
            <a:ext cx="5485790" cy="251028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Quoting ChatGPT is like quoting a the guy </a:t>
            </a:r>
            <a:r>
              <a:rPr lang="en-GB" dirty="0"/>
              <a:t>I</a:t>
            </a:r>
            <a:r>
              <a:rPr lang="en-NO" dirty="0"/>
              <a:t> met at the pub last night.</a:t>
            </a:r>
          </a:p>
          <a:p>
            <a:pPr algn="ctr"/>
            <a:r>
              <a:rPr lang="en-NO" dirty="0"/>
              <a:t>Neither are reproducible/trustable. But there might be some wisdom to it.</a:t>
            </a:r>
          </a:p>
        </p:txBody>
      </p:sp>
      <p:grpSp>
        <p:nvGrpSpPr>
          <p:cNvPr id="8" name="Group 7">
            <a:extLst>
              <a:ext uri="{FF2B5EF4-FFF2-40B4-BE49-F238E27FC236}">
                <a16:creationId xmlns:a16="http://schemas.microsoft.com/office/drawing/2014/main" id="{3034EB3F-4749-8372-ABB8-F77A8257CCA0}"/>
              </a:ext>
            </a:extLst>
          </p:cNvPr>
          <p:cNvGrpSpPr/>
          <p:nvPr/>
        </p:nvGrpSpPr>
        <p:grpSpPr>
          <a:xfrm>
            <a:off x="6221512" y="5308599"/>
            <a:ext cx="1741290" cy="1485901"/>
            <a:chOff x="6221512" y="5308599"/>
            <a:chExt cx="1741290" cy="1485901"/>
          </a:xfrm>
        </p:grpSpPr>
        <p:pic>
          <p:nvPicPr>
            <p:cNvPr id="15362" name="Picture 2">
              <a:extLst>
                <a:ext uri="{FF2B5EF4-FFF2-40B4-BE49-F238E27FC236}">
                  <a16:creationId xmlns:a16="http://schemas.microsoft.com/office/drawing/2014/main" id="{D2B14102-0930-383E-D1B8-9103BD881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512" y="5308599"/>
              <a:ext cx="1741290" cy="1485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F83D0F-A751-A50A-6E1E-7EA27B123431}"/>
                </a:ext>
              </a:extLst>
            </p:cNvPr>
            <p:cNvSpPr txBox="1"/>
            <p:nvPr/>
          </p:nvSpPr>
          <p:spPr>
            <a:xfrm>
              <a:off x="7092157" y="6451600"/>
              <a:ext cx="477310" cy="276999"/>
            </a:xfrm>
            <a:prstGeom prst="rect">
              <a:avLst/>
            </a:prstGeom>
            <a:noFill/>
          </p:spPr>
          <p:txBody>
            <a:bodyPr wrap="none" rtlCol="0">
              <a:spAutoFit/>
            </a:bodyPr>
            <a:lstStyle/>
            <a:p>
              <a:r>
                <a:rPr lang="en-NO" sz="1200" b="1" dirty="0"/>
                <a:t>WTF</a:t>
              </a:r>
            </a:p>
          </p:txBody>
        </p:sp>
      </p:grpSp>
    </p:spTree>
    <p:extLst>
      <p:ext uri="{BB962C8B-B14F-4D97-AF65-F5344CB8AC3E}">
        <p14:creationId xmlns:p14="http://schemas.microsoft.com/office/powerpoint/2010/main" val="27449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DD9F-E77B-D4A7-DE5D-D768A7F04C2A}"/>
              </a:ext>
            </a:extLst>
          </p:cNvPr>
          <p:cNvSpPr>
            <a:spLocks noGrp="1"/>
          </p:cNvSpPr>
          <p:nvPr>
            <p:ph type="title"/>
          </p:nvPr>
        </p:nvSpPr>
        <p:spPr/>
        <p:txBody>
          <a:bodyPr/>
          <a:lstStyle/>
          <a:p>
            <a:r>
              <a:rPr lang="en-NO" dirty="0"/>
              <a:t>About myself </a:t>
            </a:r>
          </a:p>
        </p:txBody>
      </p:sp>
      <p:pic>
        <p:nvPicPr>
          <p:cNvPr id="5" name="Content Placeholder 4" descr="A person smiling at the camera&#10;&#10;Description automatically generated">
            <a:extLst>
              <a:ext uri="{FF2B5EF4-FFF2-40B4-BE49-F238E27FC236}">
                <a16:creationId xmlns:a16="http://schemas.microsoft.com/office/drawing/2014/main" id="{17D1FB35-A35E-0DB8-9BCB-6D08906CA92A}"/>
              </a:ext>
            </a:extLst>
          </p:cNvPr>
          <p:cNvPicPr>
            <a:picLocks noGrp="1" noChangeAspect="1"/>
          </p:cNvPicPr>
          <p:nvPr>
            <p:ph idx="1"/>
          </p:nvPr>
        </p:nvPicPr>
        <p:blipFill>
          <a:blip r:embed="rId2"/>
          <a:stretch>
            <a:fillRect/>
          </a:stretch>
        </p:blipFill>
        <p:spPr>
          <a:xfrm>
            <a:off x="8850879" y="2736178"/>
            <a:ext cx="1591766" cy="1591766"/>
          </a:xfrm>
        </p:spPr>
      </p:pic>
      <p:sp>
        <p:nvSpPr>
          <p:cNvPr id="6" name="Content Placeholder 2">
            <a:extLst>
              <a:ext uri="{FF2B5EF4-FFF2-40B4-BE49-F238E27FC236}">
                <a16:creationId xmlns:a16="http://schemas.microsoft.com/office/drawing/2014/main" id="{4036610F-1B2E-D860-468C-E534BE32322C}"/>
              </a:ext>
            </a:extLst>
          </p:cNvPr>
          <p:cNvSpPr txBox="1">
            <a:spLocks/>
          </p:cNvSpPr>
          <p:nvPr/>
        </p:nvSpPr>
        <p:spPr>
          <a:xfrm>
            <a:off x="1371600" y="2286000"/>
            <a:ext cx="708497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BSc, MSc Physics (Uni. West. Aust.)</a:t>
            </a:r>
          </a:p>
          <a:p>
            <a:r>
              <a:rPr lang="en-NO" dirty="0"/>
              <a:t>PhD Math (NTNU)</a:t>
            </a:r>
          </a:p>
          <a:p>
            <a:r>
              <a:rPr lang="en-NO" dirty="0"/>
              <a:t>Software engineer, data and analytics platform (DNB)</a:t>
            </a:r>
          </a:p>
          <a:p>
            <a:r>
              <a:rPr lang="en-NO" dirty="0"/>
              <a:t>Research scientist, AI group (SINTEF)</a:t>
            </a:r>
          </a:p>
          <a:p>
            <a:pPr lvl="1"/>
            <a:r>
              <a:rPr lang="en-NO" dirty="0"/>
              <a:t>Physics informed ML</a:t>
            </a:r>
          </a:p>
          <a:p>
            <a:r>
              <a:rPr lang="en-NO" dirty="0"/>
              <a:t>Casual ChatGPT enthusiast </a:t>
            </a:r>
          </a:p>
        </p:txBody>
      </p:sp>
    </p:spTree>
    <p:extLst>
      <p:ext uri="{BB962C8B-B14F-4D97-AF65-F5344CB8AC3E}">
        <p14:creationId xmlns:p14="http://schemas.microsoft.com/office/powerpoint/2010/main" val="189689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sp>
        <p:nvSpPr>
          <p:cNvPr id="9" name="Footer Placeholder 3">
            <a:extLst>
              <a:ext uri="{FF2B5EF4-FFF2-40B4-BE49-F238E27FC236}">
                <a16:creationId xmlns:a16="http://schemas.microsoft.com/office/drawing/2014/main" id="{192484D6-F3F6-0FB7-2797-D01EFB21CE3B}"/>
              </a:ext>
            </a:extLst>
          </p:cNvPr>
          <p:cNvSpPr>
            <a:spLocks noGrp="1"/>
          </p:cNvSpPr>
          <p:nvPr>
            <p:ph type="ftr" sz="quarter" idx="11"/>
          </p:nvPr>
        </p:nvSpPr>
        <p:spPr>
          <a:xfrm>
            <a:off x="1607714" y="5605127"/>
            <a:ext cx="1869596" cy="166074"/>
          </a:xfrm>
        </p:spPr>
        <p:txBody>
          <a:bodyPr/>
          <a:lstStyle/>
          <a:p>
            <a:r>
              <a:rPr lang="en-NO" dirty="0"/>
              <a:t>* OpenAI do not make your data personally identifiable</a:t>
            </a:r>
          </a:p>
        </p:txBody>
      </p:sp>
      <p:sp>
        <p:nvSpPr>
          <p:cNvPr id="11" name="TextBox 10">
            <a:extLst>
              <a:ext uri="{FF2B5EF4-FFF2-40B4-BE49-F238E27FC236}">
                <a16:creationId xmlns:a16="http://schemas.microsoft.com/office/drawing/2014/main" id="{D68665EB-5D8E-CB88-5A8B-93D51A7501E7}"/>
              </a:ext>
            </a:extLst>
          </p:cNvPr>
          <p:cNvSpPr txBox="1"/>
          <p:nvPr/>
        </p:nvSpPr>
        <p:spPr>
          <a:xfrm>
            <a:off x="2776011" y="3827277"/>
            <a:ext cx="736960" cy="369332"/>
          </a:xfrm>
          <a:prstGeom prst="rect">
            <a:avLst/>
          </a:prstGeom>
          <a:noFill/>
        </p:spPr>
        <p:txBody>
          <a:bodyPr wrap="square" rtlCol="0">
            <a:spAutoFit/>
          </a:bodyPr>
          <a:lstStyle/>
          <a:p>
            <a:pPr algn="ctr"/>
            <a:r>
              <a:rPr lang="en-NO" dirty="0"/>
              <a:t>You</a:t>
            </a:r>
          </a:p>
        </p:txBody>
      </p:sp>
      <p:sp>
        <p:nvSpPr>
          <p:cNvPr id="12" name="TextBox 11">
            <a:extLst>
              <a:ext uri="{FF2B5EF4-FFF2-40B4-BE49-F238E27FC236}">
                <a16:creationId xmlns:a16="http://schemas.microsoft.com/office/drawing/2014/main" id="{6A072B22-8A0A-175A-ABAE-02B12270AEA1}"/>
              </a:ext>
            </a:extLst>
          </p:cNvPr>
          <p:cNvSpPr txBox="1"/>
          <p:nvPr/>
        </p:nvSpPr>
        <p:spPr>
          <a:xfrm>
            <a:off x="5557978" y="3720546"/>
            <a:ext cx="1096980" cy="646331"/>
          </a:xfrm>
          <a:prstGeom prst="rect">
            <a:avLst/>
          </a:prstGeom>
          <a:noFill/>
        </p:spPr>
        <p:txBody>
          <a:bodyPr wrap="square" rtlCol="0">
            <a:spAutoFit/>
          </a:bodyPr>
          <a:lstStyle/>
          <a:p>
            <a:r>
              <a:rPr lang="en-NO"/>
              <a:t>ChatGPT interface</a:t>
            </a:r>
          </a:p>
        </p:txBody>
      </p:sp>
      <p:sp>
        <p:nvSpPr>
          <p:cNvPr id="13" name="TextBox 12">
            <a:extLst>
              <a:ext uri="{FF2B5EF4-FFF2-40B4-BE49-F238E27FC236}">
                <a16:creationId xmlns:a16="http://schemas.microsoft.com/office/drawing/2014/main" id="{4AFC9808-A868-2391-8290-721FF2534C87}"/>
              </a:ext>
            </a:extLst>
          </p:cNvPr>
          <p:cNvSpPr txBox="1"/>
          <p:nvPr/>
        </p:nvSpPr>
        <p:spPr>
          <a:xfrm>
            <a:off x="7207732" y="3859045"/>
            <a:ext cx="1210518" cy="369332"/>
          </a:xfrm>
          <a:prstGeom prst="rect">
            <a:avLst/>
          </a:prstGeom>
          <a:noFill/>
        </p:spPr>
        <p:txBody>
          <a:bodyPr wrap="square" rtlCol="0">
            <a:spAutoFit/>
          </a:bodyPr>
          <a:lstStyle/>
          <a:p>
            <a:r>
              <a:rPr lang="en-NO"/>
              <a:t>Database</a:t>
            </a:r>
          </a:p>
        </p:txBody>
      </p:sp>
      <p:pic>
        <p:nvPicPr>
          <p:cNvPr id="15" name="Picture 6">
            <a:extLst>
              <a:ext uri="{FF2B5EF4-FFF2-40B4-BE49-F238E27FC236}">
                <a16:creationId xmlns:a16="http://schemas.microsoft.com/office/drawing/2014/main" id="{3FC20144-CE15-F7BA-04CE-6FB43F7C6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571" y="2057848"/>
            <a:ext cx="905535" cy="24524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9A39AD15-1342-848D-EFFA-444B36A42A93}"/>
              </a:ext>
            </a:extLst>
          </p:cNvPr>
          <p:cNvSpPr/>
          <p:nvPr/>
        </p:nvSpPr>
        <p:spPr>
          <a:xfrm>
            <a:off x="2251985" y="2490698"/>
            <a:ext cx="1797715" cy="1876603"/>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sp>
        <p:nvSpPr>
          <p:cNvPr id="17" name="Rounded Rectangle 16">
            <a:extLst>
              <a:ext uri="{FF2B5EF4-FFF2-40B4-BE49-F238E27FC236}">
                <a16:creationId xmlns:a16="http://schemas.microsoft.com/office/drawing/2014/main" id="{6BEE523E-9C7D-ED54-34E8-B772A63D1A6C}"/>
              </a:ext>
            </a:extLst>
          </p:cNvPr>
          <p:cNvSpPr/>
          <p:nvPr/>
        </p:nvSpPr>
        <p:spPr>
          <a:xfrm>
            <a:off x="5557978" y="2488824"/>
            <a:ext cx="2939874" cy="3465746"/>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cxnSp>
        <p:nvCxnSpPr>
          <p:cNvPr id="18" name="Straight Arrow Connector 17">
            <a:extLst>
              <a:ext uri="{FF2B5EF4-FFF2-40B4-BE49-F238E27FC236}">
                <a16:creationId xmlns:a16="http://schemas.microsoft.com/office/drawing/2014/main" id="{912A67C3-9E58-8255-50BE-66C7F2F36A68}"/>
              </a:ext>
            </a:extLst>
          </p:cNvPr>
          <p:cNvCxnSpPr>
            <a:cxnSpLocks/>
          </p:cNvCxnSpPr>
          <p:nvPr/>
        </p:nvCxnSpPr>
        <p:spPr>
          <a:xfrm>
            <a:off x="4265598" y="3324285"/>
            <a:ext cx="101540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8315DD-35A9-1F56-F864-278F4ED2CF61}"/>
              </a:ext>
            </a:extLst>
          </p:cNvPr>
          <p:cNvCxnSpPr>
            <a:cxnSpLocks/>
          </p:cNvCxnSpPr>
          <p:nvPr/>
        </p:nvCxnSpPr>
        <p:spPr>
          <a:xfrm>
            <a:off x="6547011" y="3323591"/>
            <a:ext cx="781371" cy="6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520400-BB9E-F3BF-24C6-3880E2E54E98}"/>
              </a:ext>
            </a:extLst>
          </p:cNvPr>
          <p:cNvCxnSpPr>
            <a:cxnSpLocks/>
            <a:stCxn id="21" idx="2"/>
            <a:endCxn id="1030" idx="3"/>
          </p:cNvCxnSpPr>
          <p:nvPr/>
        </p:nvCxnSpPr>
        <p:spPr>
          <a:xfrm flipH="1">
            <a:off x="8237668" y="2330262"/>
            <a:ext cx="2582732" cy="9481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31CA3D-81C3-27F6-BB0F-11B9DF34D18D}"/>
              </a:ext>
            </a:extLst>
          </p:cNvPr>
          <p:cNvSpPr txBox="1"/>
          <p:nvPr/>
        </p:nvSpPr>
        <p:spPr>
          <a:xfrm>
            <a:off x="10103458" y="1683931"/>
            <a:ext cx="1433884" cy="646331"/>
          </a:xfrm>
          <a:custGeom>
            <a:avLst/>
            <a:gdLst>
              <a:gd name="connsiteX0" fmla="*/ 0 w 1433884"/>
              <a:gd name="connsiteY0" fmla="*/ 0 h 646331"/>
              <a:gd name="connsiteX1" fmla="*/ 463622 w 1433884"/>
              <a:gd name="connsiteY1" fmla="*/ 0 h 646331"/>
              <a:gd name="connsiteX2" fmla="*/ 898567 w 1433884"/>
              <a:gd name="connsiteY2" fmla="*/ 0 h 646331"/>
              <a:gd name="connsiteX3" fmla="*/ 1433884 w 1433884"/>
              <a:gd name="connsiteY3" fmla="*/ 0 h 646331"/>
              <a:gd name="connsiteX4" fmla="*/ 1433884 w 1433884"/>
              <a:gd name="connsiteY4" fmla="*/ 646331 h 646331"/>
              <a:gd name="connsiteX5" fmla="*/ 984600 w 1433884"/>
              <a:gd name="connsiteY5" fmla="*/ 646331 h 646331"/>
              <a:gd name="connsiteX6" fmla="*/ 477961 w 1433884"/>
              <a:gd name="connsiteY6" fmla="*/ 646331 h 646331"/>
              <a:gd name="connsiteX7" fmla="*/ 0 w 1433884"/>
              <a:gd name="connsiteY7" fmla="*/ 646331 h 646331"/>
              <a:gd name="connsiteX8" fmla="*/ 0 w 1433884"/>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84" h="646331" extrusionOk="0">
                <a:moveTo>
                  <a:pt x="0" y="0"/>
                </a:moveTo>
                <a:cubicBezTo>
                  <a:pt x="225597" y="-15450"/>
                  <a:pt x="293597" y="3857"/>
                  <a:pt x="463622" y="0"/>
                </a:cubicBezTo>
                <a:cubicBezTo>
                  <a:pt x="633647" y="-3857"/>
                  <a:pt x="759853" y="1779"/>
                  <a:pt x="898567" y="0"/>
                </a:cubicBezTo>
                <a:cubicBezTo>
                  <a:pt x="1037282" y="-1779"/>
                  <a:pt x="1240196" y="6773"/>
                  <a:pt x="1433884" y="0"/>
                </a:cubicBezTo>
                <a:cubicBezTo>
                  <a:pt x="1440849" y="174446"/>
                  <a:pt x="1420927" y="454538"/>
                  <a:pt x="1433884" y="646331"/>
                </a:cubicBezTo>
                <a:cubicBezTo>
                  <a:pt x="1209297" y="647432"/>
                  <a:pt x="1075529" y="631980"/>
                  <a:pt x="984600" y="646331"/>
                </a:cubicBezTo>
                <a:cubicBezTo>
                  <a:pt x="893671" y="660682"/>
                  <a:pt x="703324" y="655682"/>
                  <a:pt x="477961" y="646331"/>
                </a:cubicBezTo>
                <a:cubicBezTo>
                  <a:pt x="252598" y="636980"/>
                  <a:pt x="98578" y="652006"/>
                  <a:pt x="0" y="646331"/>
                </a:cubicBezTo>
                <a:cubicBezTo>
                  <a:pt x="-31026" y="499526"/>
                  <a:pt x="22584" y="204044"/>
                  <a:pt x="0" y="0"/>
                </a:cubicBezTo>
                <a:close/>
              </a:path>
            </a:pathLst>
          </a:custGeom>
          <a:noFill/>
          <a:ln w="34925">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NO" sz="1200" dirty="0"/>
              <a:t>All the embarrasing things you asked ChatGPT</a:t>
            </a:r>
          </a:p>
        </p:txBody>
      </p:sp>
      <p:pic>
        <p:nvPicPr>
          <p:cNvPr id="22" name="Picture 21">
            <a:extLst>
              <a:ext uri="{FF2B5EF4-FFF2-40B4-BE49-F238E27FC236}">
                <a16:creationId xmlns:a16="http://schemas.microsoft.com/office/drawing/2014/main" id="{7A02C0BC-FC5E-719E-1FBA-8FD17327F886}"/>
              </a:ext>
            </a:extLst>
          </p:cNvPr>
          <p:cNvPicPr>
            <a:picLocks noChangeAspect="1"/>
          </p:cNvPicPr>
          <p:nvPr/>
        </p:nvPicPr>
        <p:blipFill>
          <a:blip r:embed="rId3"/>
          <a:stretch>
            <a:fillRect/>
          </a:stretch>
        </p:blipFill>
        <p:spPr>
          <a:xfrm>
            <a:off x="5648348" y="4395251"/>
            <a:ext cx="2769902" cy="1146987"/>
          </a:xfrm>
          <a:prstGeom prst="rect">
            <a:avLst/>
          </a:prstGeom>
          <a:ln w="38100">
            <a:solidFill>
              <a:schemeClr val="tx2"/>
            </a:solidFill>
          </a:ln>
        </p:spPr>
      </p:pic>
      <p:pic>
        <p:nvPicPr>
          <p:cNvPr id="1026" name="Picture 2" descr="Laptop - Free computer icons">
            <a:extLst>
              <a:ext uri="{FF2B5EF4-FFF2-40B4-BE49-F238E27FC236}">
                <a16:creationId xmlns:a16="http://schemas.microsoft.com/office/drawing/2014/main" id="{B1719D4E-6FF8-0704-C167-CAFE6995A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286" y="2723931"/>
            <a:ext cx="1038683" cy="1038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 Generic Outline Color icon">
            <a:extLst>
              <a:ext uri="{FF2B5EF4-FFF2-40B4-BE49-F238E27FC236}">
                <a16:creationId xmlns:a16="http://schemas.microsoft.com/office/drawing/2014/main" id="{2925BC2F-BB73-914B-E157-EBAFF8673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50" y="2847398"/>
            <a:ext cx="789711" cy="7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seo and web icons">
            <a:extLst>
              <a:ext uri="{FF2B5EF4-FFF2-40B4-BE49-F238E27FC236}">
                <a16:creationId xmlns:a16="http://schemas.microsoft.com/office/drawing/2014/main" id="{50003700-67C3-EA39-8F16-D1DAA9574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918" y="2818031"/>
            <a:ext cx="920750" cy="9207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914939-65AB-58CA-9928-73689AE40F4C}"/>
              </a:ext>
            </a:extLst>
          </p:cNvPr>
          <p:cNvSpPr txBox="1"/>
          <p:nvPr/>
        </p:nvSpPr>
        <p:spPr>
          <a:xfrm>
            <a:off x="7924800" y="6350543"/>
            <a:ext cx="6096000" cy="369332"/>
          </a:xfrm>
          <a:prstGeom prst="rect">
            <a:avLst/>
          </a:prstGeom>
          <a:noFill/>
        </p:spPr>
        <p:txBody>
          <a:bodyPr wrap="square">
            <a:spAutoFit/>
          </a:bodyPr>
          <a:lstStyle/>
          <a:p>
            <a:r>
              <a:rPr lang="en-NO" dirty="0"/>
              <a:t>See: openai.com/policies/privacy-policy</a:t>
            </a:r>
          </a:p>
        </p:txBody>
      </p:sp>
    </p:spTree>
    <p:extLst>
      <p:ext uri="{BB962C8B-B14F-4D97-AF65-F5344CB8AC3E}">
        <p14:creationId xmlns:p14="http://schemas.microsoft.com/office/powerpoint/2010/main" val="384570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pic>
        <p:nvPicPr>
          <p:cNvPr id="16386" name="Picture 2" descr="Distracted Boyfriend': Meet the Stars of the Meme of the Summer">
            <a:extLst>
              <a:ext uri="{FF2B5EF4-FFF2-40B4-BE49-F238E27FC236}">
                <a16:creationId xmlns:a16="http://schemas.microsoft.com/office/drawing/2014/main" id="{4865EB85-CD22-D682-1AC0-24FE6ED53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228" y="2046401"/>
            <a:ext cx="6437922" cy="3566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7B958-4629-899A-FBB2-9A4FDC4D34C0}"/>
              </a:ext>
            </a:extLst>
          </p:cNvPr>
          <p:cNvSpPr txBox="1"/>
          <p:nvPr/>
        </p:nvSpPr>
        <p:spPr>
          <a:xfrm>
            <a:off x="7650290" y="4224636"/>
            <a:ext cx="961275" cy="461665"/>
          </a:xfrm>
          <a:prstGeom prst="rect">
            <a:avLst/>
          </a:prstGeom>
          <a:solidFill>
            <a:schemeClr val="bg2">
              <a:alpha val="59550"/>
            </a:schemeClr>
          </a:solidFill>
        </p:spPr>
        <p:txBody>
          <a:bodyPr wrap="square" rtlCol="0">
            <a:spAutoFit/>
          </a:bodyPr>
          <a:lstStyle/>
          <a:p>
            <a:r>
              <a:rPr lang="en-NO" sz="2400" b="1" dirty="0"/>
              <a:t>GDPR</a:t>
            </a:r>
            <a:endParaRPr lang="en-NO" b="1" dirty="0"/>
          </a:p>
        </p:txBody>
      </p:sp>
      <p:sp>
        <p:nvSpPr>
          <p:cNvPr id="7" name="TextBox 6">
            <a:extLst>
              <a:ext uri="{FF2B5EF4-FFF2-40B4-BE49-F238E27FC236}">
                <a16:creationId xmlns:a16="http://schemas.microsoft.com/office/drawing/2014/main" id="{C6E08387-050C-27D6-C29B-C37D5A39CF1C}"/>
              </a:ext>
            </a:extLst>
          </p:cNvPr>
          <p:cNvSpPr txBox="1"/>
          <p:nvPr/>
        </p:nvSpPr>
        <p:spPr>
          <a:xfrm>
            <a:off x="6331986" y="3291189"/>
            <a:ext cx="624400" cy="461665"/>
          </a:xfrm>
          <a:prstGeom prst="rect">
            <a:avLst/>
          </a:prstGeom>
          <a:solidFill>
            <a:schemeClr val="bg2">
              <a:alpha val="59550"/>
            </a:schemeClr>
          </a:solidFill>
        </p:spPr>
        <p:txBody>
          <a:bodyPr wrap="square" rtlCol="0">
            <a:spAutoFit/>
          </a:bodyPr>
          <a:lstStyle/>
          <a:p>
            <a:r>
              <a:rPr lang="en-NO" sz="2400" b="1" dirty="0"/>
              <a:t>Me</a:t>
            </a:r>
            <a:endParaRPr lang="en-NO" b="1" dirty="0"/>
          </a:p>
        </p:txBody>
      </p:sp>
      <p:pic>
        <p:nvPicPr>
          <p:cNvPr id="16390" name="Picture 6" descr="ChatGPT logo and Its History | LogoMyWay">
            <a:extLst>
              <a:ext uri="{FF2B5EF4-FFF2-40B4-BE49-F238E27FC236}">
                <a16:creationId xmlns:a16="http://schemas.microsoft.com/office/drawing/2014/main" id="{F9A62A8C-40D8-1278-658E-E4EB93F051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98" t="16870" r="29952" b="13538"/>
          <a:stretch/>
        </p:blipFill>
        <p:spPr bwMode="auto">
          <a:xfrm>
            <a:off x="4118311" y="2870647"/>
            <a:ext cx="824592" cy="8410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D8DE47-899D-0435-ABBD-8E5EF27D2342}"/>
              </a:ext>
            </a:extLst>
          </p:cNvPr>
          <p:cNvSpPr txBox="1"/>
          <p:nvPr/>
        </p:nvSpPr>
        <p:spPr>
          <a:xfrm>
            <a:off x="3024850" y="4224636"/>
            <a:ext cx="2958192" cy="923330"/>
          </a:xfrm>
          <a:prstGeom prst="rect">
            <a:avLst/>
          </a:prstGeom>
          <a:solidFill>
            <a:schemeClr val="bg2">
              <a:alpha val="59550"/>
            </a:schemeClr>
          </a:solidFill>
        </p:spPr>
        <p:txBody>
          <a:bodyPr wrap="square" rtlCol="0">
            <a:spAutoFit/>
          </a:bodyPr>
          <a:lstStyle/>
          <a:p>
            <a:pPr algn="ctr"/>
            <a:r>
              <a:rPr lang="en-NO" b="1" i="1" dirty="0"/>
              <a:t>“Visualise the data in the attached database: customer_data_prod.db”</a:t>
            </a:r>
            <a:endParaRPr lang="en-NO" sz="1400" b="1" i="1" dirty="0"/>
          </a:p>
        </p:txBody>
      </p:sp>
    </p:spTree>
    <p:extLst>
      <p:ext uri="{BB962C8B-B14F-4D97-AF65-F5344CB8AC3E}">
        <p14:creationId xmlns:p14="http://schemas.microsoft.com/office/powerpoint/2010/main" val="283868076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06F63-6629-BD8F-702D-7EB6F4703067}"/>
              </a:ext>
            </a:extLst>
          </p:cNvPr>
          <p:cNvPicPr>
            <a:picLocks noChangeAspect="1"/>
          </p:cNvPicPr>
          <p:nvPr/>
        </p:nvPicPr>
        <p:blipFill>
          <a:blip r:embed="rId4"/>
          <a:stretch>
            <a:fillRect/>
          </a:stretch>
        </p:blipFill>
        <p:spPr>
          <a:xfrm>
            <a:off x="6447315" y="379964"/>
            <a:ext cx="5485140" cy="5789066"/>
          </a:xfrm>
          <a:prstGeom prst="rect">
            <a:avLst/>
          </a:prstGeom>
          <a:noFill/>
          <a:ln w="50800">
            <a:solidFill>
              <a:schemeClr val="tx2"/>
            </a:solidFill>
          </a:ln>
          <a:effectLst>
            <a:outerShdw blurRad="50800" dist="50800" dir="5400000" algn="ctr" rotWithShape="0">
              <a:srgbClr val="000000">
                <a:alpha val="68463"/>
              </a:srgbClr>
            </a:outerShdw>
          </a:effectLst>
        </p:spPr>
      </p:pic>
      <p:sp>
        <p:nvSpPr>
          <p:cNvPr id="3" name="Content Placeholder 2">
            <a:extLst>
              <a:ext uri="{FF2B5EF4-FFF2-40B4-BE49-F238E27FC236}">
                <a16:creationId xmlns:a16="http://schemas.microsoft.com/office/drawing/2014/main" id="{FFD84655-F1D8-D12D-23A8-631F4BA89A2C}"/>
              </a:ext>
            </a:extLst>
          </p:cNvPr>
          <p:cNvSpPr>
            <a:spLocks noGrp="1"/>
          </p:cNvSpPr>
          <p:nvPr>
            <p:ph idx="1"/>
          </p:nvPr>
        </p:nvSpPr>
        <p:spPr/>
        <p:txBody>
          <a:bodyPr>
            <a:normAutofit/>
          </a:bodyPr>
          <a:lstStyle/>
          <a:p>
            <a:pPr lvl="1"/>
            <a:endParaRPr lang="en-GB" sz="2400" dirty="0"/>
          </a:p>
          <a:p>
            <a:pPr lvl="1"/>
            <a:endParaRPr lang="en-NO" sz="2400" dirty="0"/>
          </a:p>
        </p:txBody>
      </p:sp>
      <p:sp>
        <p:nvSpPr>
          <p:cNvPr id="6" name="Title 5">
            <a:extLst>
              <a:ext uri="{FF2B5EF4-FFF2-40B4-BE49-F238E27FC236}">
                <a16:creationId xmlns:a16="http://schemas.microsoft.com/office/drawing/2014/main" id="{D86414EB-EA69-B491-C4F7-0C08595CD8BF}"/>
              </a:ext>
            </a:extLst>
          </p:cNvPr>
          <p:cNvSpPr>
            <a:spLocks noGrp="1"/>
          </p:cNvSpPr>
          <p:nvPr>
            <p:ph type="title"/>
          </p:nvPr>
        </p:nvSpPr>
        <p:spPr>
          <a:xfrm>
            <a:off x="1076100" y="379964"/>
            <a:ext cx="6004150" cy="1051168"/>
          </a:xfrm>
        </p:spPr>
        <p:txBody>
          <a:bodyPr>
            <a:normAutofit fontScale="90000"/>
          </a:bodyPr>
          <a:lstStyle/>
          <a:p>
            <a:r>
              <a:rPr lang="en-NO" dirty="0"/>
              <a:t>Be aware of your own biases!</a:t>
            </a:r>
          </a:p>
        </p:txBody>
      </p:sp>
      <p:sp>
        <p:nvSpPr>
          <p:cNvPr id="2" name="Cloud 1">
            <a:extLst>
              <a:ext uri="{FF2B5EF4-FFF2-40B4-BE49-F238E27FC236}">
                <a16:creationId xmlns:a16="http://schemas.microsoft.com/office/drawing/2014/main" id="{7A1D3998-0C8B-C8FC-CFD0-9EAD22264681}"/>
              </a:ext>
            </a:extLst>
          </p:cNvPr>
          <p:cNvSpPr/>
          <p:nvPr/>
        </p:nvSpPr>
        <p:spPr>
          <a:xfrm>
            <a:off x="696375" y="2089150"/>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t>Confabulation</a:t>
            </a:r>
            <a:endParaRPr lang="en-NO" dirty="0"/>
          </a:p>
        </p:txBody>
      </p:sp>
      <p:sp>
        <p:nvSpPr>
          <p:cNvPr id="4" name="Cloud 3">
            <a:extLst>
              <a:ext uri="{FF2B5EF4-FFF2-40B4-BE49-F238E27FC236}">
                <a16:creationId xmlns:a16="http://schemas.microsoft.com/office/drawing/2014/main" id="{7EF047CC-C32E-F63E-A4E6-DA151A7E3A13}"/>
              </a:ext>
            </a:extLst>
          </p:cNvPr>
          <p:cNvSpPr/>
          <p:nvPr/>
        </p:nvSpPr>
        <p:spPr>
          <a:xfrm>
            <a:off x="3985064" y="1934647"/>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Halo effect</a:t>
            </a:r>
          </a:p>
        </p:txBody>
      </p:sp>
      <p:sp>
        <p:nvSpPr>
          <p:cNvPr id="7" name="Cloud 6">
            <a:extLst>
              <a:ext uri="{FF2B5EF4-FFF2-40B4-BE49-F238E27FC236}">
                <a16:creationId xmlns:a16="http://schemas.microsoft.com/office/drawing/2014/main" id="{2DC3A19F-2C72-A407-7B37-C461DA422393}"/>
              </a:ext>
            </a:extLst>
          </p:cNvPr>
          <p:cNvSpPr/>
          <p:nvPr/>
        </p:nvSpPr>
        <p:spPr>
          <a:xfrm>
            <a:off x="1106269" y="3583504"/>
            <a:ext cx="34861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Fluency bias/ cognitive ease</a:t>
            </a:r>
          </a:p>
        </p:txBody>
      </p:sp>
      <p:sp>
        <p:nvSpPr>
          <p:cNvPr id="8" name="Cloud 7">
            <a:extLst>
              <a:ext uri="{FF2B5EF4-FFF2-40B4-BE49-F238E27FC236}">
                <a16:creationId xmlns:a16="http://schemas.microsoft.com/office/drawing/2014/main" id="{19392CE5-652A-6EA4-C227-EDF20F56FD9D}"/>
              </a:ext>
            </a:extLst>
          </p:cNvPr>
          <p:cNvSpPr/>
          <p:nvPr/>
        </p:nvSpPr>
        <p:spPr>
          <a:xfrm>
            <a:off x="970382" y="5243123"/>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Automation bias</a:t>
            </a:r>
          </a:p>
        </p:txBody>
      </p:sp>
      <p:sp>
        <p:nvSpPr>
          <p:cNvPr id="9" name="Cloud 8">
            <a:extLst>
              <a:ext uri="{FF2B5EF4-FFF2-40B4-BE49-F238E27FC236}">
                <a16:creationId xmlns:a16="http://schemas.microsoft.com/office/drawing/2014/main" id="{AD9E908C-E82D-C3CE-FC7F-823AC872733F}"/>
              </a:ext>
            </a:extLst>
          </p:cNvPr>
          <p:cNvSpPr/>
          <p:nvPr/>
        </p:nvSpPr>
        <p:spPr>
          <a:xfrm>
            <a:off x="4078175" y="4573198"/>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GB" sz="1800" dirty="0"/>
              <a:t>Confirmation bias</a:t>
            </a:r>
          </a:p>
        </p:txBody>
      </p:sp>
    </p:spTree>
    <p:extLst>
      <p:ext uri="{BB962C8B-B14F-4D97-AF65-F5344CB8AC3E}">
        <p14:creationId xmlns:p14="http://schemas.microsoft.com/office/powerpoint/2010/main" val="41639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Enhance the existing scene of a humanoid robot at an Ayahuasca ceremony in a rainforest with a colorful psychedelic swirly effect. The setting remains a dimly lit rainforest with tribal elements, but now includes vivid, swirling psychedelic patterns overlaying the entire image. These patterns should be in bright neon colors like pink, blue, and green, adding a dreamlike and hallucinogenic feel to the scene. The light from the fire and ceremonial objects should blend and distort within these colorful swirls, enhancing the mystical atmosphere.">
            <a:extLst>
              <a:ext uri="{FF2B5EF4-FFF2-40B4-BE49-F238E27FC236}">
                <a16:creationId xmlns:a16="http://schemas.microsoft.com/office/drawing/2014/main" id="{D6A80CBD-B6FC-DCFF-66EE-9C10DEFBC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5" t="30857" r="7563"/>
          <a:stretch/>
        </p:blipFill>
        <p:spPr bwMode="auto">
          <a:xfrm>
            <a:off x="2792863" y="1313015"/>
            <a:ext cx="6764906" cy="5334058"/>
          </a:xfrm>
          <a:prstGeom prst="rect">
            <a:avLst/>
          </a:prstGeom>
          <a:noFill/>
          <a:effectLst>
            <a:softEdge rad="193577"/>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ACC1BA-35EC-C018-B702-9E0BF693C8F7}"/>
              </a:ext>
            </a:extLst>
          </p:cNvPr>
          <p:cNvSpPr>
            <a:spLocks noGrp="1"/>
          </p:cNvSpPr>
          <p:nvPr>
            <p:ph type="title"/>
          </p:nvPr>
        </p:nvSpPr>
        <p:spPr>
          <a:xfrm>
            <a:off x="784743" y="685800"/>
            <a:ext cx="9135634" cy="1485900"/>
          </a:xfrm>
        </p:spPr>
        <p:txBody>
          <a:bodyPr vert="horz" lIns="91440" tIns="45720" rIns="91440" bIns="45720" rtlCol="0" anchor="t">
            <a:normAutofit/>
          </a:bodyPr>
          <a:lstStyle/>
          <a:p>
            <a:r>
              <a:rPr lang="en-US" dirty="0" err="1"/>
              <a:t>ChaptGPT</a:t>
            </a:r>
            <a:r>
              <a:rPr lang="en-US" dirty="0"/>
              <a:t> hallucinations</a:t>
            </a:r>
          </a:p>
        </p:txBody>
      </p:sp>
      <p:sp>
        <p:nvSpPr>
          <p:cNvPr id="3" name="TextBox 2">
            <a:extLst>
              <a:ext uri="{FF2B5EF4-FFF2-40B4-BE49-F238E27FC236}">
                <a16:creationId xmlns:a16="http://schemas.microsoft.com/office/drawing/2014/main" id="{0330278E-3E44-14FF-E739-2862F6864727}"/>
              </a:ext>
            </a:extLst>
          </p:cNvPr>
          <p:cNvSpPr txBox="1"/>
          <p:nvPr/>
        </p:nvSpPr>
        <p:spPr>
          <a:xfrm>
            <a:off x="3140015" y="5202711"/>
            <a:ext cx="107255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Lack of Ground Truth</a:t>
            </a:r>
            <a:endParaRPr lang="en-US" sz="1800" b="1" dirty="0"/>
          </a:p>
        </p:txBody>
      </p:sp>
      <p:sp>
        <p:nvSpPr>
          <p:cNvPr id="4" name="TextBox 3">
            <a:extLst>
              <a:ext uri="{FF2B5EF4-FFF2-40B4-BE49-F238E27FC236}">
                <a16:creationId xmlns:a16="http://schemas.microsoft.com/office/drawing/2014/main" id="{A2D2F1A7-593E-9268-A95A-573F7780EC7A}"/>
              </a:ext>
            </a:extLst>
          </p:cNvPr>
          <p:cNvSpPr txBox="1"/>
          <p:nvPr/>
        </p:nvSpPr>
        <p:spPr>
          <a:xfrm>
            <a:off x="2728760" y="4237901"/>
            <a:ext cx="1751071" cy="646331"/>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Distributional Training</a:t>
            </a:r>
          </a:p>
        </p:txBody>
      </p:sp>
      <p:sp>
        <p:nvSpPr>
          <p:cNvPr id="6" name="TextBox 5">
            <a:extLst>
              <a:ext uri="{FF2B5EF4-FFF2-40B4-BE49-F238E27FC236}">
                <a16:creationId xmlns:a16="http://schemas.microsoft.com/office/drawing/2014/main" id="{41160CC8-39D7-ED93-648A-547D9DC09DFB}"/>
              </a:ext>
            </a:extLst>
          </p:cNvPr>
          <p:cNvSpPr txBox="1"/>
          <p:nvPr/>
        </p:nvSpPr>
        <p:spPr>
          <a:xfrm>
            <a:off x="4543934" y="3615035"/>
            <a:ext cx="1072551" cy="646331"/>
          </a:xfrm>
          <a:prstGeom prst="rect">
            <a:avLst/>
          </a:prstGeom>
          <a:solidFill>
            <a:schemeClr val="bg2">
              <a:alpha val="59000"/>
            </a:schemeClr>
          </a:solidFill>
          <a:effectLst>
            <a:softEdge rad="43022"/>
          </a:effectLst>
        </p:spPr>
        <p:txBody>
          <a:bodyPr wrap="square" rtlCol="0">
            <a:spAutoFit/>
          </a:bodyPr>
          <a:lstStyle/>
          <a:p>
            <a:pPr algn="ctr"/>
            <a:r>
              <a:rPr lang="en-US" b="1" dirty="0"/>
              <a:t>N</a:t>
            </a:r>
            <a:r>
              <a:rPr lang="en-US" sz="1800" b="1" i="0" dirty="0">
                <a:effectLst/>
              </a:rPr>
              <a:t>o User Model</a:t>
            </a:r>
          </a:p>
        </p:txBody>
      </p:sp>
      <p:sp>
        <p:nvSpPr>
          <p:cNvPr id="8" name="TextBox 7">
            <a:extLst>
              <a:ext uri="{FF2B5EF4-FFF2-40B4-BE49-F238E27FC236}">
                <a16:creationId xmlns:a16="http://schemas.microsoft.com/office/drawing/2014/main" id="{CC159576-53FF-3991-E855-103EB7589C38}"/>
              </a:ext>
            </a:extLst>
          </p:cNvPr>
          <p:cNvSpPr txBox="1"/>
          <p:nvPr/>
        </p:nvSpPr>
        <p:spPr>
          <a:xfrm>
            <a:off x="6952255" y="3762971"/>
            <a:ext cx="140674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Training-Deployment Shift</a:t>
            </a:r>
          </a:p>
        </p:txBody>
      </p:sp>
      <p:sp>
        <p:nvSpPr>
          <p:cNvPr id="9" name="TextBox 8">
            <a:extLst>
              <a:ext uri="{FF2B5EF4-FFF2-40B4-BE49-F238E27FC236}">
                <a16:creationId xmlns:a16="http://schemas.microsoft.com/office/drawing/2014/main" id="{00CD232D-9279-E23C-C12C-C750EC760393}"/>
              </a:ext>
            </a:extLst>
          </p:cNvPr>
          <p:cNvSpPr txBox="1"/>
          <p:nvPr/>
        </p:nvSpPr>
        <p:spPr>
          <a:xfrm>
            <a:off x="7385261" y="4898654"/>
            <a:ext cx="2422973" cy="369332"/>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Bias in data</a:t>
            </a:r>
            <a:endParaRPr lang="en-US" sz="1800" b="0" i="0" dirty="0">
              <a:effectLst/>
            </a:endParaRPr>
          </a:p>
        </p:txBody>
      </p:sp>
    </p:spTree>
    <p:extLst>
      <p:ext uri="{BB962C8B-B14F-4D97-AF65-F5344CB8AC3E}">
        <p14:creationId xmlns:p14="http://schemas.microsoft.com/office/powerpoint/2010/main" val="115368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 futuristic scene depicting an artificial intelligence entity, represented as a holographic interface, assisting a young programmer in a dark room lit only by computer screens. The AI interface appears as a glowing, semi-transparent figure, providing code suggestions to the programmer who is intently typing on a futuristic keyboard. The atmosphere is tech-savvy and innovative, highlighting the collaboration between human and machine in the field of coding.">
            <a:extLst>
              <a:ext uri="{FF2B5EF4-FFF2-40B4-BE49-F238E27FC236}">
                <a16:creationId xmlns:a16="http://schemas.microsoft.com/office/drawing/2014/main" id="{8EEFCC19-E984-EFB6-3CBA-3CA57528A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ffectLst>
            <a:softEdge rad="377031"/>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3C3141-5FB0-5E97-9FE9-AF5E63A12EC4}"/>
              </a:ext>
            </a:extLst>
          </p:cNvPr>
          <p:cNvSpPr>
            <a:spLocks noGrp="1"/>
          </p:cNvSpPr>
          <p:nvPr>
            <p:ph type="title"/>
          </p:nvPr>
        </p:nvSpPr>
        <p:spPr>
          <a:xfrm>
            <a:off x="922070" y="2202907"/>
            <a:ext cx="4711814" cy="2098226"/>
          </a:xfrm>
        </p:spPr>
        <p:txBody>
          <a:bodyPr vert="horz" lIns="91440" tIns="45720" rIns="91440" bIns="45720" rtlCol="0" anchor="b">
            <a:normAutofit fontScale="90000"/>
          </a:bodyPr>
          <a:lstStyle/>
          <a:p>
            <a:pPr algn="ctr"/>
            <a:r>
              <a:rPr lang="en-US" sz="7200" cap="all" dirty="0" err="1"/>
              <a:t>ChatGPT</a:t>
            </a:r>
            <a:r>
              <a:rPr lang="en-US" sz="7200" cap="all" dirty="0"/>
              <a:t> for coding</a:t>
            </a:r>
          </a:p>
        </p:txBody>
      </p:sp>
    </p:spTree>
    <p:extLst>
      <p:ext uri="{BB962C8B-B14F-4D97-AF65-F5344CB8AC3E}">
        <p14:creationId xmlns:p14="http://schemas.microsoft.com/office/powerpoint/2010/main" val="135131203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59B4B-232F-3573-145A-712AB0FB7D06}"/>
              </a:ext>
            </a:extLst>
          </p:cNvPr>
          <p:cNvSpPr>
            <a:spLocks noGrp="1"/>
          </p:cNvSpPr>
          <p:nvPr>
            <p:ph idx="1"/>
          </p:nvPr>
        </p:nvSpPr>
        <p:spPr>
          <a:xfrm>
            <a:off x="358738" y="1853490"/>
            <a:ext cx="10857984" cy="4013910"/>
          </a:xfrm>
        </p:spPr>
        <p:txBody>
          <a:bodyPr/>
          <a:lstStyle/>
          <a:p>
            <a:endParaRPr lang="en-NO" dirty="0"/>
          </a:p>
        </p:txBody>
      </p:sp>
      <p:sp>
        <p:nvSpPr>
          <p:cNvPr id="4" name="Title 2">
            <a:extLst>
              <a:ext uri="{FF2B5EF4-FFF2-40B4-BE49-F238E27FC236}">
                <a16:creationId xmlns:a16="http://schemas.microsoft.com/office/drawing/2014/main" id="{408CA5B6-1B86-CEE8-D773-A3FA0ADA558A}"/>
              </a:ext>
            </a:extLst>
          </p:cNvPr>
          <p:cNvSpPr txBox="1">
            <a:spLocks/>
          </p:cNvSpPr>
          <p:nvPr/>
        </p:nvSpPr>
        <p:spPr>
          <a:xfrm>
            <a:off x="1284540" y="253019"/>
            <a:ext cx="8770158" cy="11781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NO" dirty="0">
              <a:solidFill>
                <a:schemeClr val="bg2"/>
              </a:solidFill>
            </a:endParaRPr>
          </a:p>
        </p:txBody>
      </p:sp>
      <p:pic>
        <p:nvPicPr>
          <p:cNvPr id="9220" name="Picture 4" descr="A symbolic representation of the English language, depicted as a beautiful, lush garden with various flowers and plants, each representing different aspects of the language such as poetry, drama, and prose. The garden is vibrant and full of life, embodying the richness and diversity of the English language. A path winds through the garden, inviting exploration of its depths.">
            <a:extLst>
              <a:ext uri="{FF2B5EF4-FFF2-40B4-BE49-F238E27FC236}">
                <a16:creationId xmlns:a16="http://schemas.microsoft.com/office/drawing/2014/main" id="{9F924662-CBC2-A725-30FB-C4B5F7E7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60"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7F12E3-A14D-F5AB-F69C-EF561FAE06FE}"/>
              </a:ext>
            </a:extLst>
          </p:cNvPr>
          <p:cNvSpPr txBox="1"/>
          <p:nvPr/>
        </p:nvSpPr>
        <p:spPr>
          <a:xfrm>
            <a:off x="5943566" y="1690149"/>
            <a:ext cx="6893958" cy="667011"/>
          </a:xfrm>
          <a:prstGeom prst="rect">
            <a:avLst/>
          </a:prstGeom>
          <a:noFill/>
        </p:spPr>
        <p:txBody>
          <a:bodyPr wrap="square">
            <a:spAutoFit/>
          </a:bodyPr>
          <a:lstStyle/>
          <a:p>
            <a:br>
              <a:rPr lang="en-GB" dirty="0"/>
            </a:br>
            <a:endParaRPr lang="en-GB" dirty="0"/>
          </a:p>
        </p:txBody>
      </p:sp>
      <p:sp>
        <p:nvSpPr>
          <p:cNvPr id="8" name="Cloud 7">
            <a:extLst>
              <a:ext uri="{FF2B5EF4-FFF2-40B4-BE49-F238E27FC236}">
                <a16:creationId xmlns:a16="http://schemas.microsoft.com/office/drawing/2014/main" id="{47591872-01F6-6C3A-382F-51F2F9CFF57D}"/>
              </a:ext>
            </a:extLst>
          </p:cNvPr>
          <p:cNvSpPr/>
          <p:nvPr/>
        </p:nvSpPr>
        <p:spPr>
          <a:xfrm>
            <a:off x="133853" y="205320"/>
            <a:ext cx="6540998"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first image depicts the English language as a vibrant garden, full of diverse plants and flowers, each symbolizing different aspects of the language such as poetry, drama, and prose.”</a:t>
            </a:r>
          </a:p>
        </p:txBody>
      </p:sp>
      <p:pic>
        <p:nvPicPr>
          <p:cNvPr id="9222" name="Picture 6" descr="A symbolic representation of a programming language, depicted as a complex network of gears and circuitry, representing the logical and structured nature of coding. This mechanical array is precise and intricate, with gears interconnected to form a harmonious system, symbolizing how various programming constructs work together to create functional software. The atmosphere is technological and methodical.">
            <a:extLst>
              <a:ext uri="{FF2B5EF4-FFF2-40B4-BE49-F238E27FC236}">
                <a16:creationId xmlns:a16="http://schemas.microsoft.com/office/drawing/2014/main" id="{745C495D-FEA4-2209-0155-9146B759C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345"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9" name="Cloud 8">
            <a:extLst>
              <a:ext uri="{FF2B5EF4-FFF2-40B4-BE49-F238E27FC236}">
                <a16:creationId xmlns:a16="http://schemas.microsoft.com/office/drawing/2014/main" id="{973397C1-661F-BE9A-5562-7408E1CCC666}"/>
              </a:ext>
            </a:extLst>
          </p:cNvPr>
          <p:cNvSpPr/>
          <p:nvPr/>
        </p:nvSpPr>
        <p:spPr>
          <a:xfrm>
            <a:off x="6507346" y="122284"/>
            <a:ext cx="5707264"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second image symbolizes a programming language through a complex network of gears and circuitry, representing the logical and structured nature of coding.</a:t>
            </a:r>
            <a:r>
              <a:rPr lang="en-NO" i="1" dirty="0"/>
              <a:t>”</a:t>
            </a:r>
            <a:endParaRPr lang="en-GB" i="1" dirty="0"/>
          </a:p>
        </p:txBody>
      </p:sp>
    </p:spTree>
    <p:extLst>
      <p:ext uri="{BB962C8B-B14F-4D97-AF65-F5344CB8AC3E}">
        <p14:creationId xmlns:p14="http://schemas.microsoft.com/office/powerpoint/2010/main" val="192937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E574-3FF9-A4DA-BC8F-762473ED3D50}"/>
              </a:ext>
            </a:extLst>
          </p:cNvPr>
          <p:cNvSpPr>
            <a:spLocks noGrp="1"/>
          </p:cNvSpPr>
          <p:nvPr>
            <p:ph type="title"/>
          </p:nvPr>
        </p:nvSpPr>
        <p:spPr/>
        <p:txBody>
          <a:bodyPr/>
          <a:lstStyle/>
          <a:p>
            <a:r>
              <a:rPr lang="en-US" dirty="0"/>
              <a:t>Three ways to use </a:t>
            </a:r>
            <a:r>
              <a:rPr lang="en-US" dirty="0" err="1"/>
              <a:t>ChatGPT</a:t>
            </a:r>
            <a:r>
              <a:rPr lang="en-US" dirty="0"/>
              <a:t> for coding</a:t>
            </a:r>
            <a:endParaRPr lang="en-NO" dirty="0"/>
          </a:p>
        </p:txBody>
      </p:sp>
      <p:sp>
        <p:nvSpPr>
          <p:cNvPr id="3" name="Content Placeholder 2">
            <a:extLst>
              <a:ext uri="{FF2B5EF4-FFF2-40B4-BE49-F238E27FC236}">
                <a16:creationId xmlns:a16="http://schemas.microsoft.com/office/drawing/2014/main" id="{757F1973-048B-A9DA-FADA-336CCD353C64}"/>
              </a:ext>
            </a:extLst>
          </p:cNvPr>
          <p:cNvSpPr>
            <a:spLocks noGrp="1"/>
          </p:cNvSpPr>
          <p:nvPr>
            <p:ph idx="1"/>
          </p:nvPr>
        </p:nvSpPr>
        <p:spPr>
          <a:xfrm>
            <a:off x="6172200" y="1512628"/>
            <a:ext cx="5345770" cy="1759280"/>
          </a:xfrm>
          <a:solidFill>
            <a:schemeClr val="accent1">
              <a:alpha val="58000"/>
            </a:schemeClr>
          </a:solidFill>
        </p:spPr>
        <p:txBody>
          <a:bodyPr>
            <a:normAutofit/>
          </a:bodyPr>
          <a:lstStyle/>
          <a:p>
            <a:pPr>
              <a:lnSpc>
                <a:spcPct val="100000"/>
              </a:lnSpc>
              <a:spcBef>
                <a:spcPts val="0"/>
              </a:spcBef>
            </a:pPr>
            <a:r>
              <a:rPr lang="en-NO" sz="1800" dirty="0"/>
              <a:t>boiler plate code, functions, classes, plotting</a:t>
            </a:r>
          </a:p>
          <a:p>
            <a:pPr>
              <a:lnSpc>
                <a:spcPct val="100000"/>
              </a:lnSpc>
              <a:spcBef>
                <a:spcPts val="0"/>
              </a:spcBef>
            </a:pPr>
            <a:r>
              <a:rPr lang="en-NO" sz="1800" dirty="0"/>
              <a:t>unit tests</a:t>
            </a:r>
          </a:p>
          <a:p>
            <a:pPr>
              <a:lnSpc>
                <a:spcPct val="100000"/>
              </a:lnSpc>
              <a:spcBef>
                <a:spcPts val="0"/>
              </a:spcBef>
            </a:pPr>
            <a:r>
              <a:rPr lang="en-NO" sz="1800" dirty="0"/>
              <a:t>documentation</a:t>
            </a:r>
          </a:p>
          <a:p>
            <a:pPr>
              <a:lnSpc>
                <a:spcPct val="100000"/>
              </a:lnSpc>
              <a:spcBef>
                <a:spcPts val="0"/>
              </a:spcBef>
            </a:pPr>
            <a:r>
              <a:rPr lang="en-NO" sz="1800" dirty="0"/>
              <a:t>debugging</a:t>
            </a:r>
          </a:p>
          <a:p>
            <a:pPr>
              <a:lnSpc>
                <a:spcPct val="100000"/>
              </a:lnSpc>
              <a:spcBef>
                <a:spcPts val="0"/>
              </a:spcBef>
            </a:pPr>
            <a:r>
              <a:rPr lang="en-NO" sz="1800" dirty="0"/>
              <a:t>exploring and formatting data</a:t>
            </a:r>
          </a:p>
          <a:p>
            <a:pPr>
              <a:lnSpc>
                <a:spcPct val="100000"/>
              </a:lnSpc>
              <a:spcBef>
                <a:spcPts val="0"/>
              </a:spcBef>
            </a:pPr>
            <a:endParaRPr lang="en-NO" sz="1800" dirty="0"/>
          </a:p>
        </p:txBody>
      </p:sp>
      <p:sp>
        <p:nvSpPr>
          <p:cNvPr id="5" name="Content Placeholder 2">
            <a:extLst>
              <a:ext uri="{FF2B5EF4-FFF2-40B4-BE49-F238E27FC236}">
                <a16:creationId xmlns:a16="http://schemas.microsoft.com/office/drawing/2014/main" id="{E7EF480C-1908-C7A1-B765-6B0DDD183DFE}"/>
              </a:ext>
            </a:extLst>
          </p:cNvPr>
          <p:cNvSpPr txBox="1">
            <a:spLocks/>
          </p:cNvSpPr>
          <p:nvPr/>
        </p:nvSpPr>
        <p:spPr>
          <a:xfrm>
            <a:off x="12396531" y="4623854"/>
            <a:ext cx="4186052"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NO" dirty="0"/>
          </a:p>
        </p:txBody>
      </p:sp>
      <p:graphicFrame>
        <p:nvGraphicFramePr>
          <p:cNvPr id="12" name="Diagram 11">
            <a:extLst>
              <a:ext uri="{FF2B5EF4-FFF2-40B4-BE49-F238E27FC236}">
                <a16:creationId xmlns:a16="http://schemas.microsoft.com/office/drawing/2014/main" id="{735D8653-0B1E-5258-BA9E-EED96E887205}"/>
              </a:ext>
            </a:extLst>
          </p:cNvPr>
          <p:cNvGraphicFramePr/>
          <p:nvPr>
            <p:extLst>
              <p:ext uri="{D42A27DB-BD31-4B8C-83A1-F6EECF244321}">
                <p14:modId xmlns:p14="http://schemas.microsoft.com/office/powerpoint/2010/main" val="681433749"/>
              </p:ext>
            </p:extLst>
          </p:nvPr>
        </p:nvGraphicFramePr>
        <p:xfrm>
          <a:off x="544000" y="4492661"/>
          <a:ext cx="4942400" cy="240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869A8C94-D522-4BE5-87E2-E22C3EF5A67C}"/>
              </a:ext>
            </a:extLst>
          </p:cNvPr>
          <p:cNvGraphicFramePr/>
          <p:nvPr>
            <p:extLst>
              <p:ext uri="{D42A27DB-BD31-4B8C-83A1-F6EECF244321}">
                <p14:modId xmlns:p14="http://schemas.microsoft.com/office/powerpoint/2010/main" val="482403217"/>
              </p:ext>
            </p:extLst>
          </p:nvPr>
        </p:nvGraphicFramePr>
        <p:xfrm>
          <a:off x="498818" y="2755013"/>
          <a:ext cx="4973291" cy="25441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a:extLst>
              <a:ext uri="{FF2B5EF4-FFF2-40B4-BE49-F238E27FC236}">
                <a16:creationId xmlns:a16="http://schemas.microsoft.com/office/drawing/2014/main" id="{D99BDD92-8348-F273-894A-1FE873A1EE96}"/>
              </a:ext>
            </a:extLst>
          </p:cNvPr>
          <p:cNvGraphicFramePr/>
          <p:nvPr>
            <p:extLst>
              <p:ext uri="{D42A27DB-BD31-4B8C-83A1-F6EECF244321}">
                <p14:modId xmlns:p14="http://schemas.microsoft.com/office/powerpoint/2010/main" val="544863581"/>
              </p:ext>
            </p:extLst>
          </p:nvPr>
        </p:nvGraphicFramePr>
        <p:xfrm>
          <a:off x="639337" y="1662347"/>
          <a:ext cx="4847063" cy="14859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TextBox 26">
            <a:extLst>
              <a:ext uri="{FF2B5EF4-FFF2-40B4-BE49-F238E27FC236}">
                <a16:creationId xmlns:a16="http://schemas.microsoft.com/office/drawing/2014/main" id="{BAF8719C-D1D3-DEB6-A194-65C5F81DFBD2}"/>
              </a:ext>
            </a:extLst>
          </p:cNvPr>
          <p:cNvSpPr txBox="1"/>
          <p:nvPr/>
        </p:nvSpPr>
        <p:spPr>
          <a:xfrm>
            <a:off x="670828" y="6581001"/>
            <a:ext cx="5672450" cy="276999"/>
          </a:xfrm>
          <a:prstGeom prst="rect">
            <a:avLst/>
          </a:prstGeom>
          <a:noFill/>
        </p:spPr>
        <p:txBody>
          <a:bodyPr wrap="none" rtlCol="0">
            <a:spAutoFit/>
          </a:bodyPr>
          <a:lstStyle/>
          <a:p>
            <a:r>
              <a:rPr lang="en-NO" sz="1200" dirty="0"/>
              <a:t>Note: this is personal opinion. These categories could be refined and/or expanded.</a:t>
            </a:r>
          </a:p>
        </p:txBody>
      </p:sp>
      <p:sp>
        <p:nvSpPr>
          <p:cNvPr id="28" name="Content Placeholder 2">
            <a:extLst>
              <a:ext uri="{FF2B5EF4-FFF2-40B4-BE49-F238E27FC236}">
                <a16:creationId xmlns:a16="http://schemas.microsoft.com/office/drawing/2014/main" id="{1F01D45A-118D-9E18-E46B-0C78C1A5DF74}"/>
              </a:ext>
            </a:extLst>
          </p:cNvPr>
          <p:cNvSpPr txBox="1">
            <a:spLocks/>
          </p:cNvSpPr>
          <p:nvPr/>
        </p:nvSpPr>
        <p:spPr>
          <a:xfrm>
            <a:off x="6172200" y="3338815"/>
            <a:ext cx="5345770" cy="1374434"/>
          </a:xfrm>
          <a:prstGeom prst="rect">
            <a:avLst/>
          </a:prstGeom>
          <a:solidFill>
            <a:schemeClr val="accent1">
              <a:alpha val="58000"/>
            </a:schemeClr>
          </a:solidFill>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00000"/>
              </a:lnSpc>
              <a:spcBef>
                <a:spcPts val="0"/>
              </a:spcBef>
            </a:pPr>
            <a:r>
              <a:rPr lang="en-NO" sz="1800" dirty="0"/>
              <a:t>suggest new packages/tools/algorithms</a:t>
            </a:r>
          </a:p>
          <a:p>
            <a:pPr>
              <a:lnSpc>
                <a:spcPct val="100000"/>
              </a:lnSpc>
              <a:spcBef>
                <a:spcPts val="0"/>
              </a:spcBef>
            </a:pPr>
            <a:r>
              <a:rPr lang="en-NO" sz="1800" dirty="0"/>
              <a:t>quickly explore and interate through ideas</a:t>
            </a:r>
          </a:p>
          <a:p>
            <a:pPr>
              <a:lnSpc>
                <a:spcPct val="100000"/>
              </a:lnSpc>
              <a:spcBef>
                <a:spcPts val="0"/>
              </a:spcBef>
            </a:pPr>
            <a:r>
              <a:rPr lang="en-NO" sz="1800" dirty="0"/>
              <a:t>fill gaps </a:t>
            </a:r>
            <a:r>
              <a:rPr lang="en-GB" sz="1800" dirty="0" err="1"/>
              <a:t>i</a:t>
            </a:r>
            <a:r>
              <a:rPr lang="en-NO" sz="1800" dirty="0"/>
              <a:t>n your understanding </a:t>
            </a:r>
          </a:p>
        </p:txBody>
      </p:sp>
      <p:sp>
        <p:nvSpPr>
          <p:cNvPr id="29" name="Content Placeholder 2">
            <a:extLst>
              <a:ext uri="{FF2B5EF4-FFF2-40B4-BE49-F238E27FC236}">
                <a16:creationId xmlns:a16="http://schemas.microsoft.com/office/drawing/2014/main" id="{F365EF97-BEC9-2F53-A4B8-F22E11984EC9}"/>
              </a:ext>
            </a:extLst>
          </p:cNvPr>
          <p:cNvSpPr txBox="1">
            <a:spLocks/>
          </p:cNvSpPr>
          <p:nvPr/>
        </p:nvSpPr>
        <p:spPr>
          <a:xfrm>
            <a:off x="6172200" y="4803433"/>
            <a:ext cx="5345770" cy="1887299"/>
          </a:xfrm>
          <a:prstGeom prst="rect">
            <a:avLst/>
          </a:prstGeom>
          <a:solidFill>
            <a:schemeClr val="accent1">
              <a:alpha val="58000"/>
            </a:schemeClr>
          </a:solidFill>
        </p:spPr>
        <p:txBody>
          <a:bodyPr vert="horz" lIns="91440" tIns="45720" rIns="91440" bIns="45720" rtlCol="0">
            <a:normAutofit fontScale="850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CI/CD pipelines, IDE hacks, bash/shell scripting</a:t>
            </a:r>
          </a:p>
          <a:p>
            <a:r>
              <a:rPr lang="en-NO" dirty="0"/>
              <a:t>refactoring, software dev best practices</a:t>
            </a:r>
          </a:p>
          <a:p>
            <a:r>
              <a:rPr lang="en-NO" dirty="0"/>
              <a:t>docker, databases, cloud infrastructure</a:t>
            </a:r>
          </a:p>
          <a:p>
            <a:r>
              <a:rPr lang="en-NO" dirty="0"/>
              <a:t>MLOps, security, networking, system design</a:t>
            </a:r>
          </a:p>
          <a:p>
            <a:r>
              <a:rPr lang="en-NO" dirty="0"/>
              <a:t>writing performant code</a:t>
            </a:r>
          </a:p>
          <a:p>
            <a:pPr lvl="1"/>
            <a:endParaRPr lang="en-NO" dirty="0"/>
          </a:p>
          <a:p>
            <a:endParaRPr lang="en-NO" dirty="0"/>
          </a:p>
          <a:p>
            <a:endParaRPr lang="en-NO" dirty="0"/>
          </a:p>
          <a:p>
            <a:endParaRPr lang="en-NO" dirty="0"/>
          </a:p>
        </p:txBody>
      </p:sp>
      <p:sp>
        <p:nvSpPr>
          <p:cNvPr id="30" name="Right Arrow 29">
            <a:extLst>
              <a:ext uri="{FF2B5EF4-FFF2-40B4-BE49-F238E27FC236}">
                <a16:creationId xmlns:a16="http://schemas.microsoft.com/office/drawing/2014/main" id="{FC5E6580-74BF-D003-2374-C79944B3BF6A}"/>
              </a:ext>
            </a:extLst>
          </p:cNvPr>
          <p:cNvSpPr/>
          <p:nvPr/>
        </p:nvSpPr>
        <p:spPr>
          <a:xfrm>
            <a:off x="5327385" y="2222669"/>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Right Arrow 30">
            <a:extLst>
              <a:ext uri="{FF2B5EF4-FFF2-40B4-BE49-F238E27FC236}">
                <a16:creationId xmlns:a16="http://schemas.microsoft.com/office/drawing/2014/main" id="{8FED443A-5650-1A33-627E-522A8D22B076}"/>
              </a:ext>
            </a:extLst>
          </p:cNvPr>
          <p:cNvSpPr/>
          <p:nvPr/>
        </p:nvSpPr>
        <p:spPr>
          <a:xfrm>
            <a:off x="5333539" y="3800068"/>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Right Arrow 31">
            <a:extLst>
              <a:ext uri="{FF2B5EF4-FFF2-40B4-BE49-F238E27FC236}">
                <a16:creationId xmlns:a16="http://schemas.microsoft.com/office/drawing/2014/main" id="{3AC744EE-E894-B2DE-D199-CCB2EE05ABF5}"/>
              </a:ext>
            </a:extLst>
          </p:cNvPr>
          <p:cNvSpPr/>
          <p:nvPr/>
        </p:nvSpPr>
        <p:spPr>
          <a:xfrm>
            <a:off x="5321389" y="5480726"/>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826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12" grpId="0">
        <p:bldAsOne/>
      </p:bldGraphic>
      <p:bldGraphic spid="18" grpId="0">
        <p:bldAsOne/>
      </p:bldGraphic>
      <p:bldGraphic spid="19" grpId="0">
        <p:bldAsOne/>
      </p:bldGraphic>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0A7816-2341-7986-8D0D-57C5C1A8DF69}"/>
              </a:ext>
            </a:extLst>
          </p:cNvPr>
          <p:cNvGrpSpPr/>
          <p:nvPr/>
        </p:nvGrpSpPr>
        <p:grpSpPr>
          <a:xfrm>
            <a:off x="5798807" y="1624809"/>
            <a:ext cx="6316141" cy="5150391"/>
            <a:chOff x="5798807" y="1624809"/>
            <a:chExt cx="6316141" cy="5150391"/>
          </a:xfrm>
        </p:grpSpPr>
        <p:sp>
          <p:nvSpPr>
            <p:cNvPr id="4" name="Oval 3">
              <a:extLst>
                <a:ext uri="{FF2B5EF4-FFF2-40B4-BE49-F238E27FC236}">
                  <a16:creationId xmlns:a16="http://schemas.microsoft.com/office/drawing/2014/main" id="{8F05CB85-C9EB-2884-8F87-07112E1B1A86}"/>
                </a:ext>
              </a:extLst>
            </p:cNvPr>
            <p:cNvSpPr/>
            <p:nvPr/>
          </p:nvSpPr>
          <p:spPr>
            <a:xfrm>
              <a:off x="5798807" y="1624809"/>
              <a:ext cx="6316141" cy="51503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6" name="TextBox 5">
              <a:extLst>
                <a:ext uri="{FF2B5EF4-FFF2-40B4-BE49-F238E27FC236}">
                  <a16:creationId xmlns:a16="http://schemas.microsoft.com/office/drawing/2014/main" id="{A58A1FFE-7827-2BED-D24C-9C7130E9DCBC}"/>
                </a:ext>
              </a:extLst>
            </p:cNvPr>
            <p:cNvSpPr txBox="1"/>
            <p:nvPr/>
          </p:nvSpPr>
          <p:spPr>
            <a:xfrm>
              <a:off x="7573378" y="1890246"/>
              <a:ext cx="2901296" cy="1477328"/>
            </a:xfrm>
            <a:prstGeom prst="rect">
              <a:avLst/>
            </a:prstGeom>
            <a:noFill/>
          </p:spPr>
          <p:txBody>
            <a:bodyPr wrap="square" rtlCol="0">
              <a:spAutoFit/>
            </a:bodyPr>
            <a:lstStyle/>
            <a:p>
              <a:pPr algn="ctr"/>
              <a:r>
                <a:rPr lang="en-NO" b="1" u="sng" dirty="0">
                  <a:solidFill>
                    <a:schemeClr val="bg1"/>
                  </a:solidFill>
                </a:rPr>
                <a:t>What I can do in 20mins, given my + chatGPT’s programming ability</a:t>
              </a:r>
            </a:p>
            <a:p>
              <a:pPr algn="ctr"/>
              <a:endParaRPr lang="en-NO" b="1" dirty="0">
                <a:solidFill>
                  <a:schemeClr val="bg1"/>
                </a:solidFill>
              </a:endParaRPr>
            </a:p>
            <a:p>
              <a:endParaRPr lang="en-NO" dirty="0"/>
            </a:p>
          </p:txBody>
        </p:sp>
        <p:sp>
          <p:nvSpPr>
            <p:cNvPr id="13" name="TextBox 12">
              <a:extLst>
                <a:ext uri="{FF2B5EF4-FFF2-40B4-BE49-F238E27FC236}">
                  <a16:creationId xmlns:a16="http://schemas.microsoft.com/office/drawing/2014/main" id="{6F7489E4-DC7D-31C8-69A9-1EBA773C6B4C}"/>
                </a:ext>
              </a:extLst>
            </p:cNvPr>
            <p:cNvSpPr txBox="1"/>
            <p:nvPr/>
          </p:nvSpPr>
          <p:spPr>
            <a:xfrm>
              <a:off x="6207772" y="2787573"/>
              <a:ext cx="2901296" cy="461665"/>
            </a:xfrm>
            <a:prstGeom prst="rect">
              <a:avLst/>
            </a:prstGeom>
            <a:noFill/>
          </p:spPr>
          <p:txBody>
            <a:bodyPr wrap="square" rtlCol="0">
              <a:spAutoFit/>
            </a:bodyPr>
            <a:lstStyle/>
            <a:p>
              <a:pPr algn="ctr"/>
              <a:r>
                <a:rPr lang="en-NO" sz="1200" b="1" dirty="0">
                  <a:solidFill>
                    <a:schemeClr val="bg1"/>
                  </a:solidFill>
                </a:rPr>
                <a:t>“write a convolutional neural net for this data set in pytorch”</a:t>
              </a:r>
            </a:p>
          </p:txBody>
        </p:sp>
        <p:sp>
          <p:nvSpPr>
            <p:cNvPr id="14" name="TextBox 13">
              <a:extLst>
                <a:ext uri="{FF2B5EF4-FFF2-40B4-BE49-F238E27FC236}">
                  <a16:creationId xmlns:a16="http://schemas.microsoft.com/office/drawing/2014/main" id="{5AE1EDEA-1F61-5BBB-3A68-4D0F2309F1DC}"/>
                </a:ext>
              </a:extLst>
            </p:cNvPr>
            <p:cNvSpPr txBox="1"/>
            <p:nvPr/>
          </p:nvSpPr>
          <p:spPr>
            <a:xfrm>
              <a:off x="9802163" y="3860946"/>
              <a:ext cx="2015209" cy="646331"/>
            </a:xfrm>
            <a:prstGeom prst="rect">
              <a:avLst/>
            </a:prstGeom>
            <a:noFill/>
          </p:spPr>
          <p:txBody>
            <a:bodyPr wrap="square" rtlCol="0">
              <a:spAutoFit/>
            </a:bodyPr>
            <a:lstStyle/>
            <a:p>
              <a:pPr algn="ctr"/>
              <a:r>
                <a:rPr lang="en-NO" sz="1200" b="1">
                  <a:solidFill>
                    <a:schemeClr val="bg1"/>
                  </a:solidFill>
                </a:rPr>
                <a:t>“add shuffling, batching, early stopping to my training loop”</a:t>
              </a:r>
            </a:p>
          </p:txBody>
        </p:sp>
        <p:sp>
          <p:nvSpPr>
            <p:cNvPr id="17" name="TextBox 16">
              <a:extLst>
                <a:ext uri="{FF2B5EF4-FFF2-40B4-BE49-F238E27FC236}">
                  <a16:creationId xmlns:a16="http://schemas.microsoft.com/office/drawing/2014/main" id="{C024B25F-04F4-8546-8C6F-B543A829EDDA}"/>
                </a:ext>
              </a:extLst>
            </p:cNvPr>
            <p:cNvSpPr txBox="1"/>
            <p:nvPr/>
          </p:nvSpPr>
          <p:spPr>
            <a:xfrm>
              <a:off x="9024026" y="3081708"/>
              <a:ext cx="2553175" cy="461665"/>
            </a:xfrm>
            <a:prstGeom prst="rect">
              <a:avLst/>
            </a:prstGeom>
            <a:noFill/>
          </p:spPr>
          <p:txBody>
            <a:bodyPr wrap="square" rtlCol="0">
              <a:spAutoFit/>
            </a:bodyPr>
            <a:lstStyle/>
            <a:p>
              <a:pPr algn="ctr"/>
              <a:r>
                <a:rPr lang="en-NO" sz="1200" b="1">
                  <a:solidFill>
                    <a:schemeClr val="bg1"/>
                  </a:solidFill>
                </a:rPr>
                <a:t>“Create an abstract base class for my pytorch modules”</a:t>
              </a:r>
            </a:p>
          </p:txBody>
        </p:sp>
        <p:sp>
          <p:nvSpPr>
            <p:cNvPr id="19" name="TextBox 18">
              <a:extLst>
                <a:ext uri="{FF2B5EF4-FFF2-40B4-BE49-F238E27FC236}">
                  <a16:creationId xmlns:a16="http://schemas.microsoft.com/office/drawing/2014/main" id="{A0312D9D-3CCD-1FEF-329C-75650F118648}"/>
                </a:ext>
              </a:extLst>
            </p:cNvPr>
            <p:cNvSpPr txBox="1"/>
            <p:nvPr/>
          </p:nvSpPr>
          <p:spPr>
            <a:xfrm>
              <a:off x="9609887" y="4819411"/>
              <a:ext cx="2015209" cy="646331"/>
            </a:xfrm>
            <a:prstGeom prst="rect">
              <a:avLst/>
            </a:prstGeom>
            <a:noFill/>
          </p:spPr>
          <p:txBody>
            <a:bodyPr wrap="square" rtlCol="0">
              <a:spAutoFit/>
            </a:bodyPr>
            <a:lstStyle/>
            <a:p>
              <a:pPr algn="ctr"/>
              <a:r>
                <a:rPr lang="en-NO" sz="1200" b="1">
                  <a:solidFill>
                    <a:schemeClr val="bg1"/>
                  </a:solidFill>
                </a:rPr>
                <a:t>“suggest some refactoring and software development best practices”</a:t>
              </a:r>
            </a:p>
          </p:txBody>
        </p:sp>
        <p:sp>
          <p:nvSpPr>
            <p:cNvPr id="20" name="TextBox 19">
              <a:extLst>
                <a:ext uri="{FF2B5EF4-FFF2-40B4-BE49-F238E27FC236}">
                  <a16:creationId xmlns:a16="http://schemas.microsoft.com/office/drawing/2014/main" id="{D19D9F3E-8508-35FE-7506-8009EC2D7E23}"/>
                </a:ext>
              </a:extLst>
            </p:cNvPr>
            <p:cNvSpPr txBox="1"/>
            <p:nvPr/>
          </p:nvSpPr>
          <p:spPr>
            <a:xfrm>
              <a:off x="9115669" y="5776452"/>
              <a:ext cx="2015209" cy="461665"/>
            </a:xfrm>
            <a:prstGeom prst="rect">
              <a:avLst/>
            </a:prstGeom>
            <a:noFill/>
          </p:spPr>
          <p:txBody>
            <a:bodyPr wrap="square" rtlCol="0">
              <a:spAutoFit/>
            </a:bodyPr>
            <a:lstStyle/>
            <a:p>
              <a:pPr algn="ctr"/>
              <a:r>
                <a:rPr lang="en-NO" sz="1200" b="1">
                  <a:solidFill>
                    <a:schemeClr val="bg1"/>
                  </a:solidFill>
                </a:rPr>
                <a:t>“write unit tests for this package”</a:t>
              </a:r>
            </a:p>
          </p:txBody>
        </p:sp>
      </p:grpSp>
      <p:sp>
        <p:nvSpPr>
          <p:cNvPr id="2" name="Title 1">
            <a:extLst>
              <a:ext uri="{FF2B5EF4-FFF2-40B4-BE49-F238E27FC236}">
                <a16:creationId xmlns:a16="http://schemas.microsoft.com/office/drawing/2014/main" id="{333C9A3B-ADE2-4BF1-A6AF-E821AD996D6E}"/>
              </a:ext>
            </a:extLst>
          </p:cNvPr>
          <p:cNvSpPr>
            <a:spLocks noGrp="1"/>
          </p:cNvSpPr>
          <p:nvPr>
            <p:ph type="title"/>
          </p:nvPr>
        </p:nvSpPr>
        <p:spPr/>
        <p:txBody>
          <a:bodyPr/>
          <a:lstStyle/>
          <a:p>
            <a:r>
              <a:rPr lang="en-NO" dirty="0"/>
              <a:t>Expanding the scope of your workflow</a:t>
            </a:r>
          </a:p>
        </p:txBody>
      </p:sp>
      <p:sp>
        <p:nvSpPr>
          <p:cNvPr id="5" name="Oval 4">
            <a:extLst>
              <a:ext uri="{FF2B5EF4-FFF2-40B4-BE49-F238E27FC236}">
                <a16:creationId xmlns:a16="http://schemas.microsoft.com/office/drawing/2014/main" id="{F6FE87F5-7102-BF74-5D2A-61D49B334373}"/>
              </a:ext>
            </a:extLst>
          </p:cNvPr>
          <p:cNvSpPr/>
          <p:nvPr/>
        </p:nvSpPr>
        <p:spPr>
          <a:xfrm>
            <a:off x="6708591" y="3844639"/>
            <a:ext cx="2795996" cy="23489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9" name="Picture 8">
            <a:extLst>
              <a:ext uri="{FF2B5EF4-FFF2-40B4-BE49-F238E27FC236}">
                <a16:creationId xmlns:a16="http://schemas.microsoft.com/office/drawing/2014/main" id="{896602A0-457E-38D6-BFD7-FC5CD7E2CB5E}"/>
              </a:ext>
            </a:extLst>
          </p:cNvPr>
          <p:cNvPicPr>
            <a:picLocks noChangeAspect="1"/>
          </p:cNvPicPr>
          <p:nvPr/>
        </p:nvPicPr>
        <p:blipFill>
          <a:blip r:embed="rId3"/>
          <a:stretch>
            <a:fillRect/>
          </a:stretch>
        </p:blipFill>
        <p:spPr>
          <a:xfrm>
            <a:off x="1538492" y="2231368"/>
            <a:ext cx="3619494" cy="3608962"/>
          </a:xfrm>
          <a:prstGeom prst="rect">
            <a:avLst/>
          </a:prstGeom>
        </p:spPr>
      </p:pic>
      <p:sp>
        <p:nvSpPr>
          <p:cNvPr id="10" name="TextBox 9">
            <a:extLst>
              <a:ext uri="{FF2B5EF4-FFF2-40B4-BE49-F238E27FC236}">
                <a16:creationId xmlns:a16="http://schemas.microsoft.com/office/drawing/2014/main" id="{FC67BACD-EBDC-AD75-D5D4-5009029358DE}"/>
              </a:ext>
            </a:extLst>
          </p:cNvPr>
          <p:cNvSpPr txBox="1"/>
          <p:nvPr/>
        </p:nvSpPr>
        <p:spPr>
          <a:xfrm>
            <a:off x="6846731" y="4166006"/>
            <a:ext cx="2519716" cy="523220"/>
          </a:xfrm>
          <a:prstGeom prst="rect">
            <a:avLst/>
          </a:prstGeom>
          <a:noFill/>
        </p:spPr>
        <p:txBody>
          <a:bodyPr wrap="square" rtlCol="0">
            <a:spAutoFit/>
          </a:bodyPr>
          <a:lstStyle/>
          <a:p>
            <a:pPr algn="ctr"/>
            <a:r>
              <a:rPr lang="en-NO" sz="1400" b="1" u="sng" dirty="0">
                <a:solidFill>
                  <a:schemeClr val="bg1"/>
                </a:solidFill>
              </a:rPr>
              <a:t>What I can do in 20 mins, given my programming ability</a:t>
            </a:r>
          </a:p>
        </p:txBody>
      </p:sp>
      <p:sp>
        <p:nvSpPr>
          <p:cNvPr id="11" name="TextBox 10">
            <a:extLst>
              <a:ext uri="{FF2B5EF4-FFF2-40B4-BE49-F238E27FC236}">
                <a16:creationId xmlns:a16="http://schemas.microsoft.com/office/drawing/2014/main" id="{24DBFE26-C982-1156-3A8C-C5C291274AC0}"/>
              </a:ext>
            </a:extLst>
          </p:cNvPr>
          <p:cNvSpPr txBox="1"/>
          <p:nvPr/>
        </p:nvSpPr>
        <p:spPr>
          <a:xfrm>
            <a:off x="7902620" y="4677968"/>
            <a:ext cx="1569127" cy="461665"/>
          </a:xfrm>
          <a:prstGeom prst="rect">
            <a:avLst/>
          </a:prstGeom>
          <a:noFill/>
        </p:spPr>
        <p:txBody>
          <a:bodyPr wrap="square" rtlCol="0">
            <a:spAutoFit/>
          </a:bodyPr>
          <a:lstStyle/>
          <a:p>
            <a:pPr algn="ctr"/>
            <a:r>
              <a:rPr lang="en-NO" sz="1200" b="1" dirty="0">
                <a:solidFill>
                  <a:schemeClr val="bg1"/>
                </a:solidFill>
              </a:rPr>
              <a:t>“write a for loop to add two numbers”</a:t>
            </a:r>
          </a:p>
        </p:txBody>
      </p:sp>
      <p:sp>
        <p:nvSpPr>
          <p:cNvPr id="12" name="TextBox 11">
            <a:extLst>
              <a:ext uri="{FF2B5EF4-FFF2-40B4-BE49-F238E27FC236}">
                <a16:creationId xmlns:a16="http://schemas.microsoft.com/office/drawing/2014/main" id="{D6ADDA73-DBD8-2B2E-9C32-1475EEE5DFB7}"/>
              </a:ext>
            </a:extLst>
          </p:cNvPr>
          <p:cNvSpPr txBox="1"/>
          <p:nvPr/>
        </p:nvSpPr>
        <p:spPr>
          <a:xfrm>
            <a:off x="6708591" y="4806909"/>
            <a:ext cx="1227163" cy="646331"/>
          </a:xfrm>
          <a:prstGeom prst="rect">
            <a:avLst/>
          </a:prstGeom>
          <a:noFill/>
        </p:spPr>
        <p:txBody>
          <a:bodyPr wrap="square" rtlCol="0">
            <a:spAutoFit/>
          </a:bodyPr>
          <a:lstStyle/>
          <a:p>
            <a:pPr algn="ctr"/>
            <a:r>
              <a:rPr lang="en-NO" sz="1200" b="1" dirty="0">
                <a:solidFill>
                  <a:schemeClr val="bg1"/>
                </a:solidFill>
              </a:rPr>
              <a:t>“make a list with six numbers”</a:t>
            </a:r>
          </a:p>
        </p:txBody>
      </p:sp>
      <p:sp>
        <p:nvSpPr>
          <p:cNvPr id="18" name="TextBox 17">
            <a:extLst>
              <a:ext uri="{FF2B5EF4-FFF2-40B4-BE49-F238E27FC236}">
                <a16:creationId xmlns:a16="http://schemas.microsoft.com/office/drawing/2014/main" id="{0BC7B364-878E-232D-C443-6C9C56DFE408}"/>
              </a:ext>
            </a:extLst>
          </p:cNvPr>
          <p:cNvSpPr txBox="1"/>
          <p:nvPr/>
        </p:nvSpPr>
        <p:spPr>
          <a:xfrm>
            <a:off x="7127401" y="5590041"/>
            <a:ext cx="2015209" cy="461665"/>
          </a:xfrm>
          <a:prstGeom prst="rect">
            <a:avLst/>
          </a:prstGeom>
          <a:noFill/>
        </p:spPr>
        <p:txBody>
          <a:bodyPr wrap="square" rtlCol="0">
            <a:spAutoFit/>
          </a:bodyPr>
          <a:lstStyle/>
          <a:p>
            <a:pPr algn="ctr"/>
            <a:r>
              <a:rPr lang="en-NO" sz="1200" b="1">
                <a:solidFill>
                  <a:schemeClr val="bg1"/>
                </a:solidFill>
              </a:rPr>
              <a:t>“make a function to add two numbers”</a:t>
            </a:r>
          </a:p>
        </p:txBody>
      </p:sp>
      <p:sp>
        <p:nvSpPr>
          <p:cNvPr id="8" name="TextBox 7">
            <a:extLst>
              <a:ext uri="{FF2B5EF4-FFF2-40B4-BE49-F238E27FC236}">
                <a16:creationId xmlns:a16="http://schemas.microsoft.com/office/drawing/2014/main" id="{F4E9A8F9-942E-F8C3-5540-69CC6DA4626B}"/>
              </a:ext>
            </a:extLst>
          </p:cNvPr>
          <p:cNvSpPr txBox="1"/>
          <p:nvPr/>
        </p:nvSpPr>
        <p:spPr>
          <a:xfrm>
            <a:off x="5719450" y="3262941"/>
            <a:ext cx="3839003"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NO" sz="1200" b="1" i="0" u="none" strike="noStrike" kern="1200" cap="none" spc="0" normalizeH="0" baseline="0" noProof="0" dirty="0">
                <a:ln>
                  <a:noFill/>
                </a:ln>
                <a:solidFill>
                  <a:prstClr val="white"/>
                </a:solidFill>
                <a:effectLst/>
                <a:uLnTx/>
                <a:uFillTx/>
                <a:latin typeface="Franklin Gothic Book" panose="020B0503020102020204"/>
                <a:ea typeface="+mn-ea"/>
                <a:cs typeface="+mn-cs"/>
              </a:rPr>
              <a:t>“create a gitlab-runner.yaml file to automatically lint, format, and run unit tests for each new merge request”</a:t>
            </a:r>
          </a:p>
        </p:txBody>
      </p:sp>
      <p:sp>
        <p:nvSpPr>
          <p:cNvPr id="7" name="TextBox 6">
            <a:extLst>
              <a:ext uri="{FF2B5EF4-FFF2-40B4-BE49-F238E27FC236}">
                <a16:creationId xmlns:a16="http://schemas.microsoft.com/office/drawing/2014/main" id="{7DCAB5DF-41F4-6B50-D91D-CE4C741C2E17}"/>
              </a:ext>
            </a:extLst>
          </p:cNvPr>
          <p:cNvSpPr txBox="1"/>
          <p:nvPr/>
        </p:nvSpPr>
        <p:spPr>
          <a:xfrm>
            <a:off x="7878659" y="5139633"/>
            <a:ext cx="1303677" cy="461665"/>
          </a:xfrm>
          <a:prstGeom prst="rect">
            <a:avLst/>
          </a:prstGeom>
          <a:noFill/>
        </p:spPr>
        <p:txBody>
          <a:bodyPr wrap="square" rtlCol="0">
            <a:spAutoFit/>
          </a:bodyPr>
          <a:lstStyle/>
          <a:p>
            <a:pPr algn="ctr"/>
            <a:r>
              <a:rPr lang="en-NO" sz="1200" b="1" dirty="0">
                <a:solidFill>
                  <a:schemeClr val="bg1"/>
                </a:solidFill>
              </a:rPr>
              <a:t>“print ‘hello world’ 10 times”</a:t>
            </a:r>
          </a:p>
        </p:txBody>
      </p:sp>
    </p:spTree>
    <p:extLst>
      <p:ext uri="{BB962C8B-B14F-4D97-AF65-F5344CB8AC3E}">
        <p14:creationId xmlns:p14="http://schemas.microsoft.com/office/powerpoint/2010/main" val="259908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8">
            <a:extLst>
              <a:ext uri="{FF2B5EF4-FFF2-40B4-BE49-F238E27FC236}">
                <a16:creationId xmlns:a16="http://schemas.microsoft.com/office/drawing/2014/main" id="{C3534126-C68F-9D1C-50DD-739C79AEA4A1}"/>
              </a:ext>
            </a:extLst>
          </p:cNvPr>
          <p:cNvSpPr/>
          <p:nvPr/>
        </p:nvSpPr>
        <p:spPr>
          <a:xfrm>
            <a:off x="4460174" y="1840674"/>
            <a:ext cx="3378530" cy="278476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1977EE0A-88C7-CFD8-6EF3-E1E281052F5F}"/>
              </a:ext>
            </a:extLst>
          </p:cNvPr>
          <p:cNvSpPr txBox="1"/>
          <p:nvPr/>
        </p:nvSpPr>
        <p:spPr>
          <a:xfrm>
            <a:off x="7838704" y="4256106"/>
            <a:ext cx="1317348" cy="369332"/>
          </a:xfrm>
          <a:prstGeom prst="rect">
            <a:avLst/>
          </a:prstGeom>
          <a:noFill/>
        </p:spPr>
        <p:txBody>
          <a:bodyPr wrap="none" rtlCol="0">
            <a:spAutoFit/>
          </a:bodyPr>
          <a:lstStyle/>
          <a:p>
            <a:r>
              <a:rPr lang="en-GB" dirty="0"/>
              <a:t>Adaptability</a:t>
            </a:r>
            <a:endParaRPr lang="en-NO" dirty="0"/>
          </a:p>
        </p:txBody>
      </p:sp>
      <p:sp>
        <p:nvSpPr>
          <p:cNvPr id="11" name="TextBox 10">
            <a:extLst>
              <a:ext uri="{FF2B5EF4-FFF2-40B4-BE49-F238E27FC236}">
                <a16:creationId xmlns:a16="http://schemas.microsoft.com/office/drawing/2014/main" id="{7636B2CC-6888-90DB-4A00-FD0DFE2A3440}"/>
              </a:ext>
            </a:extLst>
          </p:cNvPr>
          <p:cNvSpPr txBox="1"/>
          <p:nvPr/>
        </p:nvSpPr>
        <p:spPr>
          <a:xfrm>
            <a:off x="3493148" y="4256106"/>
            <a:ext cx="919867" cy="369332"/>
          </a:xfrm>
          <a:prstGeom prst="rect">
            <a:avLst/>
          </a:prstGeom>
          <a:noFill/>
        </p:spPr>
        <p:txBody>
          <a:bodyPr wrap="none" rtlCol="0">
            <a:spAutoFit/>
          </a:bodyPr>
          <a:lstStyle/>
          <a:p>
            <a:r>
              <a:rPr lang="en-GB" dirty="0"/>
              <a:t>Velocity</a:t>
            </a:r>
            <a:endParaRPr lang="en-NO" dirty="0"/>
          </a:p>
        </p:txBody>
      </p:sp>
      <p:sp>
        <p:nvSpPr>
          <p:cNvPr id="12" name="TextBox 11">
            <a:extLst>
              <a:ext uri="{FF2B5EF4-FFF2-40B4-BE49-F238E27FC236}">
                <a16:creationId xmlns:a16="http://schemas.microsoft.com/office/drawing/2014/main" id="{0DD9B5E0-4190-0518-856E-02664B3B7AB4}"/>
              </a:ext>
            </a:extLst>
          </p:cNvPr>
          <p:cNvSpPr txBox="1"/>
          <p:nvPr/>
        </p:nvSpPr>
        <p:spPr>
          <a:xfrm>
            <a:off x="5431806" y="1471342"/>
            <a:ext cx="1435265" cy="369332"/>
          </a:xfrm>
          <a:prstGeom prst="rect">
            <a:avLst/>
          </a:prstGeom>
          <a:noFill/>
        </p:spPr>
        <p:txBody>
          <a:bodyPr wrap="none" rtlCol="0">
            <a:spAutoFit/>
          </a:bodyPr>
          <a:lstStyle/>
          <a:p>
            <a:r>
              <a:rPr lang="en-GB" dirty="0"/>
              <a:t>Performance</a:t>
            </a:r>
            <a:endParaRPr lang="en-NO" dirty="0"/>
          </a:p>
        </p:txBody>
      </p:sp>
      <p:sp>
        <p:nvSpPr>
          <p:cNvPr id="15" name="Cloud 14">
            <a:extLst>
              <a:ext uri="{FF2B5EF4-FFF2-40B4-BE49-F238E27FC236}">
                <a16:creationId xmlns:a16="http://schemas.microsoft.com/office/drawing/2014/main" id="{644C61C6-FE65-FB77-AB0F-7CA8CDD61EC2}"/>
              </a:ext>
            </a:extLst>
          </p:cNvPr>
          <p:cNvSpPr/>
          <p:nvPr/>
        </p:nvSpPr>
        <p:spPr>
          <a:xfrm>
            <a:off x="5872932" y="171365"/>
            <a:ext cx="262444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dirty="0"/>
              <a:t>slow development</a:t>
            </a:r>
          </a:p>
          <a:p>
            <a:pPr marL="285750" indent="-285750">
              <a:buFontTx/>
              <a:buChar char="-"/>
            </a:pPr>
            <a:r>
              <a:rPr lang="en-NO" sz="1600" dirty="0"/>
              <a:t>fast code</a:t>
            </a:r>
          </a:p>
        </p:txBody>
      </p:sp>
      <p:sp>
        <p:nvSpPr>
          <p:cNvPr id="16" name="Cloud 15">
            <a:extLst>
              <a:ext uri="{FF2B5EF4-FFF2-40B4-BE49-F238E27FC236}">
                <a16:creationId xmlns:a16="http://schemas.microsoft.com/office/drawing/2014/main" id="{5CAF712F-BF61-5DA6-82D7-9499E626616D}"/>
              </a:ext>
            </a:extLst>
          </p:cNvPr>
          <p:cNvSpPr/>
          <p:nvPr/>
        </p:nvSpPr>
        <p:spPr>
          <a:xfrm>
            <a:off x="766136" y="4950090"/>
            <a:ext cx="3485230"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NO" sz="1200" dirty="0"/>
              <a:t>quick development</a:t>
            </a:r>
          </a:p>
          <a:p>
            <a:pPr marL="285750" indent="-285750">
              <a:buFontTx/>
              <a:buChar char="-"/>
            </a:pPr>
            <a:r>
              <a:rPr lang="en-NO" sz="1200" dirty="0"/>
              <a:t>prioritises functionality </a:t>
            </a:r>
          </a:p>
          <a:p>
            <a:pPr marL="285750" indent="-285750">
              <a:buFontTx/>
              <a:buChar char="-"/>
            </a:pPr>
            <a:r>
              <a:rPr lang="en-NO" sz="1200" dirty="0"/>
              <a:t>… at the cost of readability  </a:t>
            </a:r>
          </a:p>
          <a:p>
            <a:pPr marL="285750" indent="-285750">
              <a:buFontTx/>
              <a:buChar char="-"/>
            </a:pPr>
            <a:r>
              <a:rPr lang="en-NO" sz="1200" dirty="0"/>
              <a:t>generates technical debt </a:t>
            </a:r>
          </a:p>
        </p:txBody>
      </p:sp>
      <p:sp>
        <p:nvSpPr>
          <p:cNvPr id="17" name="Cloud 16">
            <a:extLst>
              <a:ext uri="{FF2B5EF4-FFF2-40B4-BE49-F238E27FC236}">
                <a16:creationId xmlns:a16="http://schemas.microsoft.com/office/drawing/2014/main" id="{791C959E-D10F-DA95-2239-0DCDC64D56AE}"/>
              </a:ext>
            </a:extLst>
          </p:cNvPr>
          <p:cNvSpPr/>
          <p:nvPr/>
        </p:nvSpPr>
        <p:spPr>
          <a:xfrm>
            <a:off x="8655309" y="4697844"/>
            <a:ext cx="283802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dirty="0"/>
              <a:t>slow development </a:t>
            </a:r>
          </a:p>
          <a:p>
            <a:pPr marL="285750" indent="-285750">
              <a:buFontTx/>
              <a:buChar char="-"/>
            </a:pPr>
            <a:r>
              <a:rPr lang="en-US" sz="1200" dirty="0"/>
              <a:t>great readability </a:t>
            </a:r>
          </a:p>
          <a:p>
            <a:pPr marL="285750" indent="-285750">
              <a:buFontTx/>
              <a:buChar char="-"/>
            </a:pPr>
            <a:r>
              <a:rPr lang="en-US" sz="1200" dirty="0"/>
              <a:t>easy to maintain </a:t>
            </a:r>
          </a:p>
          <a:p>
            <a:pPr marL="285750" indent="-285750">
              <a:buFontTx/>
              <a:buChar char="-"/>
            </a:pPr>
            <a:r>
              <a:rPr lang="en-US" sz="1200" dirty="0"/>
              <a:t>mitigates tech. debt</a:t>
            </a:r>
          </a:p>
        </p:txBody>
      </p:sp>
      <p:sp>
        <p:nvSpPr>
          <p:cNvPr id="18" name="TextBox 17">
            <a:extLst>
              <a:ext uri="{FF2B5EF4-FFF2-40B4-BE49-F238E27FC236}">
                <a16:creationId xmlns:a16="http://schemas.microsoft.com/office/drawing/2014/main" id="{A61017B5-1147-8483-57FB-D472EB8724F6}"/>
              </a:ext>
            </a:extLst>
          </p:cNvPr>
          <p:cNvSpPr txBox="1"/>
          <p:nvPr/>
        </p:nvSpPr>
        <p:spPr>
          <a:xfrm>
            <a:off x="1055649" y="468878"/>
            <a:ext cx="2787805" cy="1200329"/>
          </a:xfrm>
          <a:prstGeom prst="rect">
            <a:avLst/>
          </a:prstGeom>
          <a:noFill/>
        </p:spPr>
        <p:txBody>
          <a:bodyPr wrap="square" rtlCol="0">
            <a:spAutoFit/>
          </a:bodyPr>
          <a:lstStyle/>
          <a:p>
            <a:r>
              <a:rPr lang="en-NO" dirty="0"/>
              <a:t>Q: Where do you sit on this triangle when you write code at the start of a project? </a:t>
            </a:r>
          </a:p>
        </p:txBody>
      </p:sp>
      <p:sp>
        <p:nvSpPr>
          <p:cNvPr id="19" name="TextBox 18">
            <a:extLst>
              <a:ext uri="{FF2B5EF4-FFF2-40B4-BE49-F238E27FC236}">
                <a16:creationId xmlns:a16="http://schemas.microsoft.com/office/drawing/2014/main" id="{16D0EE13-3ADC-1CAD-32B6-498BC799A4B9}"/>
              </a:ext>
            </a:extLst>
          </p:cNvPr>
          <p:cNvSpPr txBox="1"/>
          <p:nvPr/>
        </p:nvSpPr>
        <p:spPr>
          <a:xfrm>
            <a:off x="1055648" y="1677575"/>
            <a:ext cx="2787805" cy="646331"/>
          </a:xfrm>
          <a:prstGeom prst="rect">
            <a:avLst/>
          </a:prstGeom>
          <a:noFill/>
        </p:spPr>
        <p:txBody>
          <a:bodyPr wrap="square" rtlCol="0">
            <a:spAutoFit/>
          </a:bodyPr>
          <a:lstStyle/>
          <a:p>
            <a:r>
              <a:rPr lang="en-NO" dirty="0"/>
              <a:t>Q: How does it change as the project develops? </a:t>
            </a:r>
          </a:p>
        </p:txBody>
      </p:sp>
      <p:sp>
        <p:nvSpPr>
          <p:cNvPr id="20" name="Oval 19">
            <a:extLst>
              <a:ext uri="{FF2B5EF4-FFF2-40B4-BE49-F238E27FC236}">
                <a16:creationId xmlns:a16="http://schemas.microsoft.com/office/drawing/2014/main" id="{8F364083-6E57-3F56-B6EE-31965AF6CA79}"/>
              </a:ext>
            </a:extLst>
          </p:cNvPr>
          <p:cNvSpPr/>
          <p:nvPr/>
        </p:nvSpPr>
        <p:spPr>
          <a:xfrm>
            <a:off x="4735551" y="4348439"/>
            <a:ext cx="156117" cy="18466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2AE3EDB1-6A73-A07B-C0D6-F7F5AFE3F1DA}"/>
              </a:ext>
            </a:extLst>
          </p:cNvPr>
          <p:cNvSpPr txBox="1"/>
          <p:nvPr/>
        </p:nvSpPr>
        <p:spPr>
          <a:xfrm>
            <a:off x="1055648" y="2340152"/>
            <a:ext cx="2787805" cy="646331"/>
          </a:xfrm>
          <a:prstGeom prst="rect">
            <a:avLst/>
          </a:prstGeom>
          <a:noFill/>
        </p:spPr>
        <p:txBody>
          <a:bodyPr wrap="square" rtlCol="0">
            <a:spAutoFit/>
          </a:bodyPr>
          <a:lstStyle/>
          <a:p>
            <a:r>
              <a:rPr lang="en-NO" dirty="0"/>
              <a:t>Q: … what about your colleagues?  </a:t>
            </a:r>
          </a:p>
        </p:txBody>
      </p:sp>
      <p:sp>
        <p:nvSpPr>
          <p:cNvPr id="22" name="TextBox 21">
            <a:extLst>
              <a:ext uri="{FF2B5EF4-FFF2-40B4-BE49-F238E27FC236}">
                <a16:creationId xmlns:a16="http://schemas.microsoft.com/office/drawing/2014/main" id="{4B35DB89-D1B3-98EE-E4DC-532C489EE029}"/>
              </a:ext>
            </a:extLst>
          </p:cNvPr>
          <p:cNvSpPr txBox="1"/>
          <p:nvPr/>
        </p:nvSpPr>
        <p:spPr>
          <a:xfrm>
            <a:off x="8951511" y="6403323"/>
            <a:ext cx="3103414" cy="369332"/>
          </a:xfrm>
          <a:prstGeom prst="rect">
            <a:avLst/>
          </a:prstGeom>
          <a:noFill/>
        </p:spPr>
        <p:txBody>
          <a:bodyPr wrap="none" rtlCol="0">
            <a:spAutoFit/>
          </a:bodyPr>
          <a:lstStyle/>
          <a:p>
            <a:r>
              <a:rPr lang="en-GB" dirty="0" err="1"/>
              <a:t>youtube.com</a:t>
            </a:r>
            <a:r>
              <a:rPr lang="en-GB" dirty="0"/>
              <a:t>/@</a:t>
            </a:r>
            <a:r>
              <a:rPr lang="en-GB" dirty="0" err="1"/>
              <a:t>CodeAesthetic</a:t>
            </a:r>
            <a:endParaRPr lang="en-NO" dirty="0"/>
          </a:p>
        </p:txBody>
      </p:sp>
    </p:spTree>
    <p:extLst>
      <p:ext uri="{BB962C8B-B14F-4D97-AF65-F5344CB8AC3E}">
        <p14:creationId xmlns:p14="http://schemas.microsoft.com/office/powerpoint/2010/main" val="245540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44444E-6 C 0.03633 0.00324 0.07344 0.00625 0.09336 -0.00394 C 0.11341 -0.01459 0.11367 -0.05186 0.11927 -0.0625 C 0.12448 -0.07315 0.12513 -0.07037 0.12604 -0.0676 " pathEditMode="relative" rAng="0" ptsTypes="AAAA">
                                      <p:cBhvr>
                                        <p:cTn id="6" dur="2000" fill="hold"/>
                                        <p:tgtEl>
                                          <p:spTgt spid="20"/>
                                        </p:tgtEl>
                                        <p:attrNameLst>
                                          <p:attrName>ppt_x</p:attrName>
                                          <p:attrName>ppt_y</p:attrName>
                                        </p:attrNameLst>
                                      </p:cBhvr>
                                      <p:rCtr x="6302"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C28482-C543-731B-7EEA-6E1224BB362F}"/>
              </a:ext>
            </a:extLst>
          </p:cNvPr>
          <p:cNvGrpSpPr/>
          <p:nvPr/>
        </p:nvGrpSpPr>
        <p:grpSpPr>
          <a:xfrm>
            <a:off x="2492818" y="1909912"/>
            <a:ext cx="7206361" cy="4541328"/>
            <a:chOff x="4023559" y="2721142"/>
            <a:chExt cx="5298407" cy="3260558"/>
          </a:xfrm>
        </p:grpSpPr>
        <p:pic>
          <p:nvPicPr>
            <p:cNvPr id="3074" name="Picture 2" descr="How a website works, explained to your grandmother - Cherry Pulp">
              <a:extLst>
                <a:ext uri="{FF2B5EF4-FFF2-40B4-BE49-F238E27FC236}">
                  <a16:creationId xmlns:a16="http://schemas.microsoft.com/office/drawing/2014/main" id="{B74DC5BD-FCE0-A635-3121-819A8A7D9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559" y="2721142"/>
              <a:ext cx="5298407" cy="3260558"/>
            </a:xfrm>
            <a:prstGeom prst="rect">
              <a:avLst/>
            </a:prstGeom>
            <a:noFill/>
            <a:effectLst>
              <a:softEdge rad="181631"/>
            </a:effectLst>
            <a:extLst>
              <a:ext uri="{909E8E84-426E-40DD-AFC4-6F175D3DCCD1}">
                <a14:hiddenFill xmlns:a14="http://schemas.microsoft.com/office/drawing/2010/main">
                  <a:solidFill>
                    <a:srgbClr val="FFFFFF"/>
                  </a:solidFill>
                </a14:hiddenFill>
              </a:ext>
            </a:extLst>
          </p:spPr>
        </p:pic>
        <p:pic>
          <p:nvPicPr>
            <p:cNvPr id="3076" name="Picture 4" descr="OpenAI, ChatGPT Logo Icon 22227364 PNG">
              <a:extLst>
                <a:ext uri="{FF2B5EF4-FFF2-40B4-BE49-F238E27FC236}">
                  <a16:creationId xmlns:a16="http://schemas.microsoft.com/office/drawing/2014/main" id="{03797210-89BC-43B5-FA47-ED7565B28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115" y="5162552"/>
              <a:ext cx="517357" cy="51735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55084F3D-7CD5-3692-EA76-262B7F2C8623}"/>
              </a:ext>
            </a:extLst>
          </p:cNvPr>
          <p:cNvSpPr>
            <a:spLocks noGrp="1"/>
          </p:cNvSpPr>
          <p:nvPr>
            <p:ph type="title"/>
          </p:nvPr>
        </p:nvSpPr>
        <p:spPr>
          <a:xfrm>
            <a:off x="5506452" y="1036488"/>
            <a:ext cx="1179095" cy="742950"/>
          </a:xfrm>
        </p:spPr>
        <p:txBody>
          <a:bodyPr>
            <a:normAutofit/>
          </a:bodyPr>
          <a:lstStyle/>
          <a:p>
            <a:r>
              <a:rPr lang="en-NO" dirty="0">
                <a:latin typeface="Edwardian Script ITC" panose="030303020407070D0804" pitchFamily="66" charset="77"/>
              </a:rPr>
              <a:t>Fin.</a:t>
            </a:r>
          </a:p>
        </p:txBody>
      </p:sp>
    </p:spTree>
    <p:extLst>
      <p:ext uri="{BB962C8B-B14F-4D97-AF65-F5344CB8AC3E}">
        <p14:creationId xmlns:p14="http://schemas.microsoft.com/office/powerpoint/2010/main" val="133920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43" name="Group 1434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34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NO"/>
            </a:p>
          </p:txBody>
        </p:sp>
        <p:sp>
          <p:nvSpPr>
            <p:cNvPr id="1434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NO"/>
            </a:p>
          </p:txBody>
        </p:sp>
      </p:grpSp>
      <p:sp useBgFill="1">
        <p:nvSpPr>
          <p:cNvPr id="14347" name="Rectangle 1434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A diverse group of people in a meeting room, enthusiastically raising their hands to participate in a survey. The scene includes men and women of various ages and ethnicities, sitting around a large conference table. They are actively engaging with a survey conductor who is holding a clipboard and smiling. The room is well-lit and modern, with a whiteboard in the background, embodying a professional and collaborative atmosphere.">
            <a:extLst>
              <a:ext uri="{FF2B5EF4-FFF2-40B4-BE49-F238E27FC236}">
                <a16:creationId xmlns:a16="http://schemas.microsoft.com/office/drawing/2014/main" id="{B221CE34-9ACF-ED49-BFF6-9FA54F75CAD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1854" b="15968"/>
          <a:stretch/>
        </p:blipFill>
        <p:spPr bwMode="auto">
          <a:xfrm>
            <a:off x="0" y="-1969477"/>
            <a:ext cx="12192000" cy="1169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97CC62-FB3D-F97A-D29D-2177E3244D2C}"/>
              </a:ext>
            </a:extLst>
          </p:cNvPr>
          <p:cNvSpPr>
            <a:spLocks noGrp="1"/>
          </p:cNvSpPr>
          <p:nvPr>
            <p:ph type="title"/>
          </p:nvPr>
        </p:nvSpPr>
        <p:spPr>
          <a:xfrm>
            <a:off x="1915385" y="166688"/>
            <a:ext cx="8361229" cy="2098226"/>
          </a:xfrm>
        </p:spPr>
        <p:txBody>
          <a:bodyPr vert="horz" lIns="91440" tIns="45720" rIns="91440" bIns="45720" rtlCol="0" anchor="b">
            <a:normAutofit/>
          </a:bodyPr>
          <a:lstStyle/>
          <a:p>
            <a:pPr algn="ctr"/>
            <a:r>
              <a:rPr lang="en-US" sz="7200" cap="all" dirty="0"/>
              <a:t>Show of hands</a:t>
            </a:r>
          </a:p>
        </p:txBody>
      </p:sp>
      <p:sp>
        <p:nvSpPr>
          <p:cNvPr id="7" name="Cloud 6">
            <a:extLst>
              <a:ext uri="{FF2B5EF4-FFF2-40B4-BE49-F238E27FC236}">
                <a16:creationId xmlns:a16="http://schemas.microsoft.com/office/drawing/2014/main" id="{4A17588C-303D-F8F4-8A27-CAE0D99187F0}"/>
              </a:ext>
            </a:extLst>
          </p:cNvPr>
          <p:cNvSpPr/>
          <p:nvPr/>
        </p:nvSpPr>
        <p:spPr>
          <a:xfrm>
            <a:off x="5995649" y="2246415"/>
            <a:ext cx="329332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 you use ChatGPT (or another LLMs) for coding? </a:t>
            </a:r>
          </a:p>
        </p:txBody>
      </p:sp>
      <p:sp>
        <p:nvSpPr>
          <p:cNvPr id="8" name="Cloud 7">
            <a:extLst>
              <a:ext uri="{FF2B5EF4-FFF2-40B4-BE49-F238E27FC236}">
                <a16:creationId xmlns:a16="http://schemas.microsoft.com/office/drawing/2014/main" id="{1DE9F7B6-4132-689D-DBD8-241828DB5007}"/>
              </a:ext>
            </a:extLst>
          </p:cNvPr>
          <p:cNvSpPr/>
          <p:nvPr/>
        </p:nvSpPr>
        <p:spPr>
          <a:xfrm>
            <a:off x="1828607" y="3228742"/>
            <a:ext cx="308888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Are you skeptical towards using ChatGPT for work? </a:t>
            </a:r>
          </a:p>
        </p:txBody>
      </p:sp>
      <p:sp>
        <p:nvSpPr>
          <p:cNvPr id="9" name="Cloud 8">
            <a:extLst>
              <a:ext uri="{FF2B5EF4-FFF2-40B4-BE49-F238E27FC236}">
                <a16:creationId xmlns:a16="http://schemas.microsoft.com/office/drawing/2014/main" id="{FB49BA16-A129-96FB-EB80-36CA418471CE}"/>
              </a:ext>
            </a:extLst>
          </p:cNvPr>
          <p:cNvSpPr/>
          <p:nvPr/>
        </p:nvSpPr>
        <p:spPr>
          <a:xfrm>
            <a:off x="4855873" y="4795606"/>
            <a:ext cx="3357709"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O" dirty="0"/>
              <a:t>Do you think it is necessary/</a:t>
            </a:r>
            <a:r>
              <a:rPr lang="en-NO"/>
              <a:t>inevitable </a:t>
            </a:r>
            <a:r>
              <a:rPr lang="en-NO" dirty="0"/>
              <a:t>to integrate AI in your workflow? </a:t>
            </a:r>
          </a:p>
        </p:txBody>
      </p:sp>
    </p:spTree>
    <p:extLst>
      <p:ext uri="{BB962C8B-B14F-4D97-AF65-F5344CB8AC3E}">
        <p14:creationId xmlns:p14="http://schemas.microsoft.com/office/powerpoint/2010/main" val="2107355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900" decel="100000" fill="hold"/>
                                        <p:tgtEl>
                                          <p:spTgt spid="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p:cTn id="30" repeatCount="indefinite" restart="whenNotActive" fill="hold" evtFilter="cancelBubble" nodeType="interactiveSeq">
                <p:stCondLst>
                  <p:cond delay="indefinite"/>
                  <p:cond evt="onBegin" delay="0">
                    <p:tn val="1"/>
                  </p:cond>
                </p:stCondLst>
                <p:endSync evt="end" delay="0">
                  <p:rtn val="all"/>
                </p:endSync>
                <p:childTnLst>
                  <p:par>
                    <p:cTn id="31" fill="hold">
                      <p:stCondLst>
                        <p:cond delay="0"/>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 3.7037E-6 L -0.24922 0.24861 " pathEditMode="relative" rAng="0" ptsTypes="AA">
                                      <p:cBhvr>
                                        <p:cTn id="34" dur="30000" fill="hold"/>
                                        <p:tgtEl>
                                          <p:spTgt spid="14338"/>
                                        </p:tgtEl>
                                        <p:attrNameLst>
                                          <p:attrName>ppt_x</p:attrName>
                                          <p:attrName>ppt_y</p:attrName>
                                        </p:attrNameLst>
                                      </p:cBhvr>
                                      <p:rCtr x="-12461" y="12431"/>
                                    </p:animMotion>
                                  </p:childTnLst>
                                </p:cTn>
                              </p:par>
                              <p:par>
                                <p:cTn id="35" presetID="6" presetClass="emph" presetSubtype="0" accel="50000" decel="50000" fill="hold" nodeType="withEffect">
                                  <p:stCondLst>
                                    <p:cond delay="0"/>
                                  </p:stCondLst>
                                  <p:childTnLst>
                                    <p:animScale>
                                      <p:cBhvr>
                                        <p:cTn id="36" dur="30000" fill="hold"/>
                                        <p:tgtEl>
                                          <p:spTgt spid="14338"/>
                                        </p:tgtEl>
                                      </p:cBhvr>
                                      <p:by x="150000" y="150000"/>
                                    </p:animScale>
                                  </p:childTnLst>
                                </p:cTn>
                              </p:par>
                            </p:childTnLst>
                          </p:cTn>
                        </p:par>
                        <p:par>
                          <p:cTn id="37" fill="hold">
                            <p:stCondLst>
                              <p:cond delay="30000"/>
                            </p:stCondLst>
                            <p:childTnLst>
                              <p:par>
                                <p:cTn id="38" presetID="0" presetClass="path" presetSubtype="0" accel="50000" decel="50000" fill="hold" nodeType="afterEffect">
                                  <p:stCondLst>
                                    <p:cond delay="5000"/>
                                  </p:stCondLst>
                                  <p:childTnLst>
                                    <p:animMotion origin="layout" path="M -0.24922 0.24861 L 0 3.7037E-6 " pathEditMode="relative" rAng="0" ptsTypes="AA">
                                      <p:cBhvr>
                                        <p:cTn id="39" dur="30000" fill="hold"/>
                                        <p:tgtEl>
                                          <p:spTgt spid="14338"/>
                                        </p:tgtEl>
                                        <p:attrNameLst>
                                          <p:attrName>ppt_x</p:attrName>
                                          <p:attrName>ppt_y</p:attrName>
                                        </p:attrNameLst>
                                      </p:cBhvr>
                                      <p:rCtr x="12461" y="-12431"/>
                                    </p:animMotion>
                                  </p:childTnLst>
                                </p:cTn>
                              </p:par>
                              <p:par>
                                <p:cTn id="40" presetID="6" presetClass="emph" presetSubtype="0" accel="50000" decel="50000" fill="hold" nodeType="withEffect">
                                  <p:stCondLst>
                                    <p:cond delay="5000"/>
                                  </p:stCondLst>
                                  <p:childTnLst>
                                    <p:animScale>
                                      <p:cBhvr>
                                        <p:cTn id="41" dur="30000" fill="hold"/>
                                        <p:tgtEl>
                                          <p:spTgt spid="14338"/>
                                        </p:tgtEl>
                                      </p:cBhvr>
                                      <p:by x="150000" y="150000"/>
                                      <p:to x="100000" y="100000"/>
                                    </p:animScale>
                                  </p:childTnLst>
                                </p:cTn>
                              </p:par>
                            </p:childTnLst>
                          </p:cTn>
                        </p:par>
                        <p:par>
                          <p:cTn id="42" fill="hold">
                            <p:stCondLst>
                              <p:cond delay="65000"/>
                            </p:stCondLst>
                            <p:childTnLst>
                              <p:par>
                                <p:cTn id="43" presetID="0" presetClass="path" presetSubtype="0" accel="50000" decel="50000" fill="hold" nodeType="afterEffect">
                                  <p:stCondLst>
                                    <p:cond delay="0"/>
                                  </p:stCondLst>
                                  <p:childTnLst>
                                    <p:animMotion origin="layout" path="M 0 3.7037E-6 L 0 0.00023 " pathEditMode="relative" rAng="0" ptsTypes="AA">
                                      <p:cBhvr>
                                        <p:cTn id="44" dur="5000" fill="hold"/>
                                        <p:tgtEl>
                                          <p:spTgt spid="14338"/>
                                        </p:tgtEl>
                                        <p:attrNameLst>
                                          <p:attrName>ppt_x</p:attrName>
                                          <p:attrName>ppt_y</p:attrName>
                                        </p:attrNameLst>
                                      </p:cBhvr>
                                      <p:rCtr x="0" y="0"/>
                                    </p:animMotion>
                                  </p:childTnLst>
                                </p:cTn>
                              </p:par>
                            </p:childTnLst>
                          </p:cTn>
                        </p:par>
                      </p:childTnLst>
                    </p:cTn>
                  </p:par>
                </p:childTnLst>
              </p:cTn>
            </p:seq>
          </p:childTnLst>
        </p:cTn>
      </p:par>
    </p:tnLst>
    <p:bldLst>
      <p:bldP spid="2" grpId="0"/>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F8DF3C-B9CD-C535-1073-21E883214034}"/>
              </a:ext>
            </a:extLst>
          </p:cNvPr>
          <p:cNvPicPr>
            <a:picLocks noChangeAspect="1"/>
          </p:cNvPicPr>
          <p:nvPr/>
        </p:nvPicPr>
        <p:blipFill>
          <a:blip r:embed="rId2"/>
          <a:stretch>
            <a:fillRect/>
          </a:stretch>
        </p:blipFill>
        <p:spPr>
          <a:xfrm>
            <a:off x="5404082" y="0"/>
            <a:ext cx="6787918" cy="6858000"/>
          </a:xfrm>
          <a:prstGeom prst="rect">
            <a:avLst/>
          </a:prstGeom>
          <a:effectLst>
            <a:softEdge rad="385434"/>
          </a:effectLst>
        </p:spPr>
      </p:pic>
      <p:sp>
        <p:nvSpPr>
          <p:cNvPr id="3" name="Title 2">
            <a:extLst>
              <a:ext uri="{FF2B5EF4-FFF2-40B4-BE49-F238E27FC236}">
                <a16:creationId xmlns:a16="http://schemas.microsoft.com/office/drawing/2014/main" id="{FD72217B-D4FB-B4B1-8843-503560397700}"/>
              </a:ext>
            </a:extLst>
          </p:cNvPr>
          <p:cNvSpPr>
            <a:spLocks noGrp="1"/>
          </p:cNvSpPr>
          <p:nvPr>
            <p:ph type="title"/>
          </p:nvPr>
        </p:nvSpPr>
        <p:spPr>
          <a:xfrm>
            <a:off x="491716" y="1261175"/>
            <a:ext cx="4967205" cy="2098226"/>
          </a:xfrm>
        </p:spPr>
        <p:txBody>
          <a:bodyPr vert="horz" lIns="91440" tIns="45720" rIns="91440" bIns="45720" rtlCol="0" anchor="b">
            <a:normAutofit/>
          </a:bodyPr>
          <a:lstStyle/>
          <a:p>
            <a:pPr algn="ctr"/>
            <a:r>
              <a:rPr lang="en-US" sz="7200" cap="all" dirty="0"/>
              <a:t>Coding task </a:t>
            </a:r>
          </a:p>
        </p:txBody>
      </p:sp>
      <p:sp>
        <p:nvSpPr>
          <p:cNvPr id="4" name="Content Placeholder 3">
            <a:extLst>
              <a:ext uri="{FF2B5EF4-FFF2-40B4-BE49-F238E27FC236}">
                <a16:creationId xmlns:a16="http://schemas.microsoft.com/office/drawing/2014/main" id="{1E1F06CF-274F-3D4F-BF97-3D87CC9359EB}"/>
              </a:ext>
            </a:extLst>
          </p:cNvPr>
          <p:cNvSpPr>
            <a:spLocks noGrp="1"/>
          </p:cNvSpPr>
          <p:nvPr>
            <p:ph idx="1"/>
          </p:nvPr>
        </p:nvSpPr>
        <p:spPr>
          <a:xfrm>
            <a:off x="491716" y="3498600"/>
            <a:ext cx="5549446" cy="2563534"/>
          </a:xfrm>
        </p:spPr>
        <p:txBody>
          <a:bodyPr vert="horz" lIns="91440" tIns="45720" rIns="91440" bIns="45720" rtlCol="0">
            <a:normAutofit fontScale="92500"/>
          </a:bodyPr>
          <a:lstStyle/>
          <a:p>
            <a:pPr marL="0" lvl="1" indent="0" algn="ctr">
              <a:lnSpc>
                <a:spcPct val="112000"/>
              </a:lnSpc>
              <a:spcBef>
                <a:spcPts val="0"/>
              </a:spcBef>
              <a:spcAft>
                <a:spcPts val="600"/>
              </a:spcAft>
              <a:buNone/>
            </a:pPr>
            <a:r>
              <a:rPr lang="en-US" sz="2300" i="0" dirty="0"/>
              <a:t>Access via Google Collab:</a:t>
            </a:r>
            <a:endParaRPr lang="en-US" sz="2300" i="0" dirty="0">
              <a:hlinkClick r:id="rId3">
                <a:extLst>
                  <a:ext uri="{A12FA001-AC4F-418D-AE19-62706E023703}">
                    <ahyp:hlinkClr xmlns:ahyp="http://schemas.microsoft.com/office/drawing/2018/hyperlinkcolor" val="tx"/>
                  </a:ext>
                </a:extLst>
              </a:hlinkClick>
            </a:endParaRPr>
          </a:p>
          <a:p>
            <a:pPr marL="0" lvl="1" indent="0" algn="ctr">
              <a:lnSpc>
                <a:spcPct val="112000"/>
              </a:lnSpc>
              <a:spcBef>
                <a:spcPts val="0"/>
              </a:spcBef>
              <a:spcAft>
                <a:spcPts val="600"/>
              </a:spcAft>
              <a:buNone/>
            </a:pPr>
            <a:r>
              <a:rPr lang="en-US" sz="2300" dirty="0">
                <a:solidFill>
                  <a:srgbClr val="77A2BB"/>
                </a:solidFill>
                <a:hlinkClick r:id="rId3">
                  <a:extLst>
                    <a:ext uri="{A12FA001-AC4F-418D-AE19-62706E023703}">
                      <ahyp:hlinkClr xmlns:ahyp="http://schemas.microsoft.com/office/drawing/2018/hyperlinkcolor" val="tx"/>
                    </a:ext>
                  </a:extLst>
                </a:hlinkClick>
              </a:rPr>
              <a:t>tinyurl.com/ra24-chatgpt-workshop</a:t>
            </a:r>
            <a:r>
              <a:rPr lang="en-US" sz="2300" dirty="0"/>
              <a:t> </a:t>
            </a:r>
          </a:p>
          <a:p>
            <a:pPr marL="0" lvl="1" indent="0" algn="ctr">
              <a:lnSpc>
                <a:spcPct val="112000"/>
              </a:lnSpc>
              <a:spcBef>
                <a:spcPts val="0"/>
              </a:spcBef>
              <a:spcAft>
                <a:spcPts val="600"/>
              </a:spcAft>
              <a:buNone/>
            </a:pPr>
            <a:endParaRPr lang="en-US" sz="2300" dirty="0"/>
          </a:p>
          <a:p>
            <a:pPr marL="0" lvl="1" indent="0" algn="ctr">
              <a:lnSpc>
                <a:spcPct val="112000"/>
              </a:lnSpc>
              <a:spcBef>
                <a:spcPts val="0"/>
              </a:spcBef>
              <a:spcAft>
                <a:spcPts val="600"/>
              </a:spcAft>
              <a:buNone/>
            </a:pPr>
            <a:r>
              <a:rPr lang="en-US" sz="2300" dirty="0"/>
              <a:t>Or git clone:</a:t>
            </a:r>
          </a:p>
          <a:p>
            <a:pPr marL="0" lvl="1" indent="0" algn="ctr">
              <a:lnSpc>
                <a:spcPct val="112000"/>
              </a:lnSpc>
              <a:spcBef>
                <a:spcPts val="0"/>
              </a:spcBef>
              <a:spcAft>
                <a:spcPts val="600"/>
              </a:spcAft>
              <a:buNone/>
            </a:pPr>
            <a:r>
              <a:rPr lang="en-US" sz="2300" dirty="0">
                <a:hlinkClick r:id="rId4"/>
              </a:rPr>
              <a:t>github.com/bentaps/ra24-chatgpt-workshop</a:t>
            </a:r>
            <a:endParaRPr lang="en-US" sz="2300" dirty="0"/>
          </a:p>
          <a:p>
            <a:pPr marL="0" lvl="1" indent="0" algn="ctr">
              <a:lnSpc>
                <a:spcPct val="112000"/>
              </a:lnSpc>
              <a:spcBef>
                <a:spcPts val="0"/>
              </a:spcBef>
              <a:spcAft>
                <a:spcPts val="600"/>
              </a:spcAft>
              <a:buNone/>
            </a:pPr>
            <a:endParaRPr lang="en-US" sz="2300" dirty="0"/>
          </a:p>
          <a:p>
            <a:pPr marL="0" lvl="1" indent="0" algn="ctr">
              <a:lnSpc>
                <a:spcPct val="112000"/>
              </a:lnSpc>
              <a:spcBef>
                <a:spcPts val="0"/>
              </a:spcBef>
              <a:spcAft>
                <a:spcPts val="600"/>
              </a:spcAft>
              <a:buNone/>
            </a:pPr>
            <a:endParaRPr lang="en-US" sz="2300" dirty="0"/>
          </a:p>
        </p:txBody>
      </p:sp>
      <p:sp>
        <p:nvSpPr>
          <p:cNvPr id="5" name="TextBox 4">
            <a:extLst>
              <a:ext uri="{FF2B5EF4-FFF2-40B4-BE49-F238E27FC236}">
                <a16:creationId xmlns:a16="http://schemas.microsoft.com/office/drawing/2014/main" id="{EECB77FF-746F-F103-BC67-BCC841E2AA08}"/>
              </a:ext>
            </a:extLst>
          </p:cNvPr>
          <p:cNvSpPr txBox="1"/>
          <p:nvPr/>
        </p:nvSpPr>
        <p:spPr>
          <a:xfrm>
            <a:off x="5458921" y="4017888"/>
            <a:ext cx="3248997" cy="307777"/>
          </a:xfrm>
          <a:prstGeom prst="rect">
            <a:avLst/>
          </a:prstGeom>
          <a:noFill/>
        </p:spPr>
        <p:txBody>
          <a:bodyPr wrap="square" rtlCol="0">
            <a:spAutoFit/>
          </a:bodyPr>
          <a:lstStyle/>
          <a:p>
            <a:r>
              <a:rPr lang="en-NO" sz="1400" dirty="0"/>
              <a:t>(Definitely not a phishing scam)</a:t>
            </a:r>
          </a:p>
        </p:txBody>
      </p:sp>
    </p:spTree>
    <p:extLst>
      <p:ext uri="{BB962C8B-B14F-4D97-AF65-F5344CB8AC3E}">
        <p14:creationId xmlns:p14="http://schemas.microsoft.com/office/powerpoint/2010/main" val="31576813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DFCF-0358-7F0F-9E46-61A4A43F3E80}"/>
              </a:ext>
            </a:extLst>
          </p:cNvPr>
          <p:cNvSpPr>
            <a:spLocks noGrp="1"/>
          </p:cNvSpPr>
          <p:nvPr>
            <p:ph type="title"/>
          </p:nvPr>
        </p:nvSpPr>
        <p:spPr>
          <a:xfrm>
            <a:off x="871482" y="1801829"/>
            <a:ext cx="4161559" cy="3254321"/>
          </a:xfrm>
        </p:spPr>
        <p:txBody>
          <a:bodyPr vert="horz" lIns="91440" tIns="45720" rIns="91440" bIns="45720" rtlCol="0" anchor="b">
            <a:normAutofit/>
          </a:bodyPr>
          <a:lstStyle/>
          <a:p>
            <a:r>
              <a:rPr lang="en-US" sz="6600" cap="all" dirty="0">
                <a:solidFill>
                  <a:schemeClr val="bg1"/>
                </a:solidFill>
              </a:rPr>
              <a:t>Why use AI tools at work? </a:t>
            </a:r>
          </a:p>
        </p:txBody>
      </p:sp>
      <p:pic>
        <p:nvPicPr>
          <p:cNvPr id="8" name="Content Placeholder 7" descr="A person sitting at a desk in front of a computer&#10;&#10;Description automatically generated">
            <a:extLst>
              <a:ext uri="{FF2B5EF4-FFF2-40B4-BE49-F238E27FC236}">
                <a16:creationId xmlns:a16="http://schemas.microsoft.com/office/drawing/2014/main" id="{5FEDB4F4-FB32-5703-E346-B8564A9FC586}"/>
              </a:ext>
            </a:extLst>
          </p:cNvPr>
          <p:cNvPicPr>
            <a:picLocks noGrp="1" noChangeAspect="1"/>
          </p:cNvPicPr>
          <p:nvPr>
            <p:ph idx="1"/>
          </p:nvPr>
        </p:nvPicPr>
        <p:blipFill rotWithShape="1">
          <a:blip r:embed="rId3"/>
          <a:srcRect l="-412" r="11113"/>
          <a:stretch/>
        </p:blipFill>
        <p:spPr>
          <a:xfrm>
            <a:off x="6067825" y="10"/>
            <a:ext cx="6124175" cy="6857990"/>
          </a:xfrm>
          <a:prstGeom prst="rect">
            <a:avLst/>
          </a:prstGeom>
        </p:spPr>
      </p:pic>
      <p:pic>
        <p:nvPicPr>
          <p:cNvPr id="10" name="Picture 9">
            <a:extLst>
              <a:ext uri="{FF2B5EF4-FFF2-40B4-BE49-F238E27FC236}">
                <a16:creationId xmlns:a16="http://schemas.microsoft.com/office/drawing/2014/main" id="{D38F8CB7-A22F-DE41-C13D-18D107FF44EF}"/>
              </a:ext>
            </a:extLst>
          </p:cNvPr>
          <p:cNvPicPr>
            <a:picLocks noChangeAspect="1"/>
          </p:cNvPicPr>
          <p:nvPr/>
        </p:nvPicPr>
        <p:blipFill>
          <a:blip r:embed="rId4"/>
          <a:stretch>
            <a:fillRect/>
          </a:stretch>
        </p:blipFill>
        <p:spPr>
          <a:xfrm>
            <a:off x="5327882" y="0"/>
            <a:ext cx="6864118" cy="6858000"/>
          </a:xfrm>
          <a:prstGeom prst="rect">
            <a:avLst/>
          </a:prstGeom>
        </p:spPr>
      </p:pic>
      <p:sp>
        <p:nvSpPr>
          <p:cNvPr id="11" name="TextBox 10">
            <a:extLst>
              <a:ext uri="{FF2B5EF4-FFF2-40B4-BE49-F238E27FC236}">
                <a16:creationId xmlns:a16="http://schemas.microsoft.com/office/drawing/2014/main" id="{A89E5A44-FD6F-45A1-48E1-DE45F8E52022}"/>
              </a:ext>
            </a:extLst>
          </p:cNvPr>
          <p:cNvSpPr txBox="1"/>
          <p:nvPr/>
        </p:nvSpPr>
        <p:spPr>
          <a:xfrm>
            <a:off x="1659751" y="-1859536"/>
            <a:ext cx="184731" cy="369332"/>
          </a:xfrm>
          <a:prstGeom prst="rect">
            <a:avLst/>
          </a:prstGeom>
          <a:noFill/>
        </p:spPr>
        <p:txBody>
          <a:bodyPr wrap="none" rtlCol="0">
            <a:spAutoFit/>
          </a:bodyPr>
          <a:lstStyle/>
          <a:p>
            <a:endParaRPr lang="en-NO" dirty="0"/>
          </a:p>
        </p:txBody>
      </p:sp>
    </p:spTree>
    <p:extLst>
      <p:ext uri="{BB962C8B-B14F-4D97-AF65-F5344CB8AC3E}">
        <p14:creationId xmlns:p14="http://schemas.microsoft.com/office/powerpoint/2010/main" val="12992173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C6B9-E1DB-9623-185C-C47D30377ACB}"/>
              </a:ext>
            </a:extLst>
          </p:cNvPr>
          <p:cNvSpPr>
            <a:spLocks noGrp="1"/>
          </p:cNvSpPr>
          <p:nvPr>
            <p:ph type="title"/>
          </p:nvPr>
        </p:nvSpPr>
        <p:spPr>
          <a:xfrm>
            <a:off x="1002802" y="3010967"/>
            <a:ext cx="4876888" cy="2234489"/>
          </a:xfrm>
        </p:spPr>
        <p:txBody>
          <a:bodyPr>
            <a:normAutofit/>
          </a:bodyPr>
          <a:lstStyle/>
          <a:p>
            <a:r>
              <a:rPr lang="en-NO" dirty="0"/>
              <a:t>Prompt engineering </a:t>
            </a:r>
          </a:p>
        </p:txBody>
      </p:sp>
      <p:sp>
        <p:nvSpPr>
          <p:cNvPr id="3" name="Content Placeholder 2">
            <a:extLst>
              <a:ext uri="{FF2B5EF4-FFF2-40B4-BE49-F238E27FC236}">
                <a16:creationId xmlns:a16="http://schemas.microsoft.com/office/drawing/2014/main" id="{5B637CF5-F9F9-310D-7EA3-269C7F2CF26C}"/>
              </a:ext>
            </a:extLst>
          </p:cNvPr>
          <p:cNvSpPr>
            <a:spLocks noGrp="1"/>
          </p:cNvSpPr>
          <p:nvPr>
            <p:ph idx="1"/>
          </p:nvPr>
        </p:nvSpPr>
        <p:spPr>
          <a:xfrm>
            <a:off x="5100824" y="2286000"/>
            <a:ext cx="6176776" cy="3581400"/>
          </a:xfrm>
        </p:spPr>
        <p:txBody>
          <a:bodyPr>
            <a:normAutofit/>
          </a:bodyPr>
          <a:lstStyle/>
          <a:p>
            <a:pPr lvl="1"/>
            <a:endParaRPr lang="en-NO" dirty="0"/>
          </a:p>
          <a:p>
            <a:pPr lvl="1"/>
            <a:endParaRPr lang="en-NO" dirty="0"/>
          </a:p>
          <a:p>
            <a:pPr lvl="1"/>
            <a:endParaRPr lang="en-NO" dirty="0"/>
          </a:p>
        </p:txBody>
      </p:sp>
      <p:pic>
        <p:nvPicPr>
          <p:cNvPr id="1026" name="Picture 2" descr="Kids choose Google over grandparents – BusinessTech">
            <a:extLst>
              <a:ext uri="{FF2B5EF4-FFF2-40B4-BE49-F238E27FC236}">
                <a16:creationId xmlns:a16="http://schemas.microsoft.com/office/drawing/2014/main" id="{5DE9E40B-3DD1-E122-BA95-4BAB3B7FA1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8044" y="2776937"/>
            <a:ext cx="6113956" cy="4081063"/>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75A9F3-0814-D11C-2E2B-A1024F686605}"/>
              </a:ext>
            </a:extLst>
          </p:cNvPr>
          <p:cNvPicPr>
            <a:picLocks noChangeAspect="1"/>
          </p:cNvPicPr>
          <p:nvPr/>
        </p:nvPicPr>
        <p:blipFill rotWithShape="1">
          <a:blip r:embed="rId4"/>
          <a:srcRect r="8480"/>
          <a:stretch/>
        </p:blipFill>
        <p:spPr>
          <a:xfrm>
            <a:off x="6078044" y="0"/>
            <a:ext cx="6113956" cy="2956103"/>
          </a:xfrm>
          <a:prstGeom prst="rect">
            <a:avLst/>
          </a:prstGeom>
          <a:ln>
            <a:noFill/>
          </a:ln>
          <a:effectLst>
            <a:softEdge rad="0"/>
          </a:effectLst>
        </p:spPr>
      </p:pic>
    </p:spTree>
    <p:extLst>
      <p:ext uri="{BB962C8B-B14F-4D97-AF65-F5344CB8AC3E}">
        <p14:creationId xmlns:p14="http://schemas.microsoft.com/office/powerpoint/2010/main" val="20741460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BB08-CB74-F797-7152-065FC7A97C11}"/>
              </a:ext>
            </a:extLst>
          </p:cNvPr>
          <p:cNvSpPr>
            <a:spLocks noGrp="1"/>
          </p:cNvSpPr>
          <p:nvPr>
            <p:ph type="title"/>
          </p:nvPr>
        </p:nvSpPr>
        <p:spPr>
          <a:xfrm>
            <a:off x="1371600" y="685800"/>
            <a:ext cx="9266903" cy="1485900"/>
          </a:xfrm>
        </p:spPr>
        <p:txBody>
          <a:bodyPr>
            <a:normAutofit/>
          </a:bodyPr>
          <a:lstStyle/>
          <a:p>
            <a:r>
              <a:rPr lang="en-NO" dirty="0"/>
              <a:t>General prompting best practices </a:t>
            </a:r>
          </a:p>
        </p:txBody>
      </p:sp>
      <p:pic>
        <p:nvPicPr>
          <p:cNvPr id="5" name="Picture 4">
            <a:extLst>
              <a:ext uri="{FF2B5EF4-FFF2-40B4-BE49-F238E27FC236}">
                <a16:creationId xmlns:a16="http://schemas.microsoft.com/office/drawing/2014/main" id="{8748601E-446F-DD2E-539B-CBCD92210F09}"/>
              </a:ext>
            </a:extLst>
          </p:cNvPr>
          <p:cNvPicPr>
            <a:picLocks noChangeAspect="1"/>
          </p:cNvPicPr>
          <p:nvPr/>
        </p:nvPicPr>
        <p:blipFill>
          <a:blip r:embed="rId4"/>
          <a:stretch>
            <a:fillRect/>
          </a:stretch>
        </p:blipFill>
        <p:spPr>
          <a:xfrm>
            <a:off x="3236722" y="1498267"/>
            <a:ext cx="5127160" cy="5152417"/>
          </a:xfrm>
          <a:prstGeom prst="rect">
            <a:avLst/>
          </a:prstGeom>
          <a:effectLst>
            <a:softEdge rad="159408"/>
          </a:effectLst>
        </p:spPr>
      </p:pic>
      <p:sp>
        <p:nvSpPr>
          <p:cNvPr id="6" name="Cloud 5">
            <a:extLst>
              <a:ext uri="{FF2B5EF4-FFF2-40B4-BE49-F238E27FC236}">
                <a16:creationId xmlns:a16="http://schemas.microsoft.com/office/drawing/2014/main" id="{172EA0DF-CB23-680A-9744-FB794FDA9F25}"/>
              </a:ext>
            </a:extLst>
          </p:cNvPr>
          <p:cNvSpPr/>
          <p:nvPr/>
        </p:nvSpPr>
        <p:spPr>
          <a:xfrm>
            <a:off x="7742903" y="4298735"/>
            <a:ext cx="2089355"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Set context and expectations</a:t>
            </a:r>
          </a:p>
        </p:txBody>
      </p:sp>
      <p:sp>
        <p:nvSpPr>
          <p:cNvPr id="7" name="Cloud 6">
            <a:extLst>
              <a:ext uri="{FF2B5EF4-FFF2-40B4-BE49-F238E27FC236}">
                <a16:creationId xmlns:a16="http://schemas.microsoft.com/office/drawing/2014/main" id="{077C1E90-C875-B04D-2146-19FC6A43B174}"/>
              </a:ext>
            </a:extLst>
          </p:cNvPr>
          <p:cNvSpPr/>
          <p:nvPr/>
        </p:nvSpPr>
        <p:spPr>
          <a:xfrm>
            <a:off x="7742903" y="1946787"/>
            <a:ext cx="2405534"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Get ChatGPT4 or GitHub </a:t>
            </a:r>
            <a:r>
              <a:rPr lang="en-GB" b="0" i="0" dirty="0" err="1">
                <a:solidFill>
                  <a:schemeClr val="bg2"/>
                </a:solidFill>
                <a:effectLst/>
                <a:latin typeface="ui-sans-serif"/>
              </a:rPr>
              <a:t>Copilot</a:t>
            </a:r>
            <a:r>
              <a:rPr lang="en-GB" b="0" i="0" dirty="0">
                <a:solidFill>
                  <a:schemeClr val="bg2"/>
                </a:solidFill>
                <a:effectLst/>
                <a:latin typeface="ui-sans-serif"/>
              </a:rPr>
              <a:t> </a:t>
            </a:r>
          </a:p>
        </p:txBody>
      </p:sp>
      <p:sp>
        <p:nvSpPr>
          <p:cNvPr id="8" name="Cloud 7">
            <a:extLst>
              <a:ext uri="{FF2B5EF4-FFF2-40B4-BE49-F238E27FC236}">
                <a16:creationId xmlns:a16="http://schemas.microsoft.com/office/drawing/2014/main" id="{2BDDFC73-B3E2-84AA-6103-B6752CCCCC58}"/>
              </a:ext>
            </a:extLst>
          </p:cNvPr>
          <p:cNvSpPr/>
          <p:nvPr/>
        </p:nvSpPr>
        <p:spPr>
          <a:xfrm>
            <a:off x="2043562" y="4481128"/>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Iterate on your prompts</a:t>
            </a:r>
          </a:p>
        </p:txBody>
      </p:sp>
      <p:sp>
        <p:nvSpPr>
          <p:cNvPr id="9" name="Cloud 8">
            <a:extLst>
              <a:ext uri="{FF2B5EF4-FFF2-40B4-BE49-F238E27FC236}">
                <a16:creationId xmlns:a16="http://schemas.microsoft.com/office/drawing/2014/main" id="{6B80CF6F-C0F8-10B4-EECF-19865141D3BE}"/>
              </a:ext>
            </a:extLst>
          </p:cNvPr>
          <p:cNvSpPr/>
          <p:nvPr/>
        </p:nvSpPr>
        <p:spPr>
          <a:xfrm>
            <a:off x="2043563" y="1946787"/>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Start simple</a:t>
            </a:r>
          </a:p>
        </p:txBody>
      </p:sp>
      <p:sp>
        <p:nvSpPr>
          <p:cNvPr id="12" name="Cloud 11">
            <a:extLst>
              <a:ext uri="{FF2B5EF4-FFF2-40B4-BE49-F238E27FC236}">
                <a16:creationId xmlns:a16="http://schemas.microsoft.com/office/drawing/2014/main" id="{18F51C41-9C3A-640F-59BE-0BCEC325DD58}"/>
              </a:ext>
            </a:extLst>
          </p:cNvPr>
          <p:cNvSpPr/>
          <p:nvPr/>
        </p:nvSpPr>
        <p:spPr>
          <a:xfrm>
            <a:off x="4497690" y="3628103"/>
            <a:ext cx="3172313" cy="177872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latin typeface="ui-sans-serif"/>
              </a:rPr>
              <a:t>Be </a:t>
            </a:r>
            <a:r>
              <a:rPr lang="en-GB" b="1" dirty="0">
                <a:solidFill>
                  <a:schemeClr val="bg2"/>
                </a:solidFill>
                <a:latin typeface="ui-sans-serif"/>
              </a:rPr>
              <a:t>imaginative</a:t>
            </a:r>
            <a:r>
              <a:rPr lang="en-GB" dirty="0">
                <a:solidFill>
                  <a:schemeClr val="bg2"/>
                </a:solidFill>
                <a:latin typeface="ui-sans-serif"/>
              </a:rPr>
              <a:t> and leverage the LLM to expand the scope of your workflow</a:t>
            </a:r>
          </a:p>
        </p:txBody>
      </p:sp>
    </p:spTree>
    <p:extLst>
      <p:ext uri="{BB962C8B-B14F-4D97-AF65-F5344CB8AC3E}">
        <p14:creationId xmlns:p14="http://schemas.microsoft.com/office/powerpoint/2010/main" val="34690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strVal val="#ppt_w*0.70"/>
                                          </p:val>
                                        </p:tav>
                                        <p:tav tm="100000">
                                          <p:val>
                                            <p:strVal val="#ppt_w"/>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9673-FB57-30F4-5EB6-BCB08CB31AF5}"/>
              </a:ext>
            </a:extLst>
          </p:cNvPr>
          <p:cNvSpPr>
            <a:spLocks noGrp="1"/>
          </p:cNvSpPr>
          <p:nvPr>
            <p:ph type="title"/>
          </p:nvPr>
        </p:nvSpPr>
        <p:spPr/>
        <p:txBody>
          <a:bodyPr/>
          <a:lstStyle/>
          <a:p>
            <a:r>
              <a:rPr lang="en-NO" dirty="0"/>
              <a:t>How to craft a good prompt </a:t>
            </a:r>
          </a:p>
        </p:txBody>
      </p:sp>
      <p:sp>
        <p:nvSpPr>
          <p:cNvPr id="4" name="TextBox 3">
            <a:extLst>
              <a:ext uri="{FF2B5EF4-FFF2-40B4-BE49-F238E27FC236}">
                <a16:creationId xmlns:a16="http://schemas.microsoft.com/office/drawing/2014/main" id="{C9078212-3F82-C0AE-D59C-35B26904C392}"/>
              </a:ext>
            </a:extLst>
          </p:cNvPr>
          <p:cNvSpPr txBox="1"/>
          <p:nvPr/>
        </p:nvSpPr>
        <p:spPr>
          <a:xfrm>
            <a:off x="5601334" y="6424722"/>
            <a:ext cx="6644768" cy="369332"/>
          </a:xfrm>
          <a:prstGeom prst="rect">
            <a:avLst/>
          </a:prstGeom>
          <a:noFill/>
        </p:spPr>
        <p:txBody>
          <a:bodyPr wrap="none" rtlCol="0">
            <a:spAutoFit/>
          </a:bodyPr>
          <a:lstStyle/>
          <a:p>
            <a:r>
              <a:rPr lang="en-NO" dirty="0"/>
              <a:t>*You don’t need all of these components to make a “good” prompt</a:t>
            </a:r>
          </a:p>
        </p:txBody>
      </p:sp>
      <p:graphicFrame>
        <p:nvGraphicFramePr>
          <p:cNvPr id="5" name="Diagram 4">
            <a:extLst>
              <a:ext uri="{FF2B5EF4-FFF2-40B4-BE49-F238E27FC236}">
                <a16:creationId xmlns:a16="http://schemas.microsoft.com/office/drawing/2014/main" id="{54478D8E-8684-4D28-AE8E-D9DA70B03540}"/>
              </a:ext>
            </a:extLst>
          </p:cNvPr>
          <p:cNvGraphicFramePr/>
          <p:nvPr>
            <p:extLst>
              <p:ext uri="{D42A27DB-BD31-4B8C-83A1-F6EECF244321}">
                <p14:modId xmlns:p14="http://schemas.microsoft.com/office/powerpoint/2010/main" val="870424985"/>
              </p:ext>
            </p:extLst>
          </p:nvPr>
        </p:nvGraphicFramePr>
        <p:xfrm>
          <a:off x="2712452" y="1428750"/>
          <a:ext cx="6767095" cy="4622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102" name="Picture 6" descr="Blue Robot Vector Art image - Free stock photo - Public Domain photo - CC0  Images">
            <a:extLst>
              <a:ext uri="{FF2B5EF4-FFF2-40B4-BE49-F238E27FC236}">
                <a16:creationId xmlns:a16="http://schemas.microsoft.com/office/drawing/2014/main" id="{75CEEC1B-A6F8-E3BC-CEDF-E56FDB9E84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4411" y="2914650"/>
            <a:ext cx="2003175" cy="1804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4231D1-63DB-1C74-38E0-DDF397A92298}"/>
              </a:ext>
            </a:extLst>
          </p:cNvPr>
          <p:cNvSpPr txBox="1"/>
          <p:nvPr/>
        </p:nvSpPr>
        <p:spPr>
          <a:xfrm>
            <a:off x="8417668" y="4534720"/>
            <a:ext cx="3521413" cy="646331"/>
          </a:xfrm>
          <a:prstGeom prst="rect">
            <a:avLst/>
          </a:prstGeom>
          <a:noFill/>
        </p:spPr>
        <p:txBody>
          <a:bodyPr wrap="square" rtlCol="0">
            <a:spAutoFit/>
          </a:bodyPr>
          <a:lstStyle/>
          <a:p>
            <a:r>
              <a:rPr lang="en-NO"/>
              <a:t>Few shot prompting, chain of thought prompting</a:t>
            </a:r>
          </a:p>
        </p:txBody>
      </p:sp>
      <p:sp>
        <p:nvSpPr>
          <p:cNvPr id="7" name="TextBox 6">
            <a:extLst>
              <a:ext uri="{FF2B5EF4-FFF2-40B4-BE49-F238E27FC236}">
                <a16:creationId xmlns:a16="http://schemas.microsoft.com/office/drawing/2014/main" id="{61DD67EB-4655-23F2-3255-174F944933B6}"/>
              </a:ext>
            </a:extLst>
          </p:cNvPr>
          <p:cNvSpPr txBox="1"/>
          <p:nvPr/>
        </p:nvSpPr>
        <p:spPr>
          <a:xfrm>
            <a:off x="7020128" y="1409975"/>
            <a:ext cx="4614153" cy="369332"/>
          </a:xfrm>
          <a:prstGeom prst="rect">
            <a:avLst/>
          </a:prstGeom>
          <a:noFill/>
        </p:spPr>
        <p:txBody>
          <a:bodyPr wrap="square" rtlCol="0">
            <a:spAutoFit/>
          </a:bodyPr>
          <a:lstStyle/>
          <a:p>
            <a:r>
              <a:rPr lang="en-NO"/>
              <a:t>Summarise, infer, reword, generate, …</a:t>
            </a:r>
          </a:p>
        </p:txBody>
      </p:sp>
      <p:sp>
        <p:nvSpPr>
          <p:cNvPr id="8" name="TextBox 7">
            <a:extLst>
              <a:ext uri="{FF2B5EF4-FFF2-40B4-BE49-F238E27FC236}">
                <a16:creationId xmlns:a16="http://schemas.microsoft.com/office/drawing/2014/main" id="{E2D43397-AB3A-505E-9F98-D739A06885B4}"/>
              </a:ext>
            </a:extLst>
          </p:cNvPr>
          <p:cNvSpPr txBox="1"/>
          <p:nvPr/>
        </p:nvSpPr>
        <p:spPr>
          <a:xfrm>
            <a:off x="8465467" y="2522257"/>
            <a:ext cx="3521413" cy="646331"/>
          </a:xfrm>
          <a:prstGeom prst="rect">
            <a:avLst/>
          </a:prstGeom>
          <a:noFill/>
        </p:spPr>
        <p:txBody>
          <a:bodyPr wrap="square" rtlCol="0">
            <a:spAutoFit/>
          </a:bodyPr>
          <a:lstStyle/>
          <a:p>
            <a:r>
              <a:rPr lang="en-NO"/>
              <a:t>“I am a researcher writing an article …”</a:t>
            </a:r>
          </a:p>
        </p:txBody>
      </p:sp>
      <p:sp>
        <p:nvSpPr>
          <p:cNvPr id="9" name="TextBox 8">
            <a:extLst>
              <a:ext uri="{FF2B5EF4-FFF2-40B4-BE49-F238E27FC236}">
                <a16:creationId xmlns:a16="http://schemas.microsoft.com/office/drawing/2014/main" id="{F3E1B5AF-6625-65F8-1269-9089967A9A5A}"/>
              </a:ext>
            </a:extLst>
          </p:cNvPr>
          <p:cNvSpPr txBox="1"/>
          <p:nvPr/>
        </p:nvSpPr>
        <p:spPr>
          <a:xfrm>
            <a:off x="902573" y="4263509"/>
            <a:ext cx="2823958" cy="646331"/>
          </a:xfrm>
          <a:prstGeom prst="rect">
            <a:avLst/>
          </a:prstGeom>
          <a:noFill/>
        </p:spPr>
        <p:txBody>
          <a:bodyPr wrap="square" rtlCol="0">
            <a:spAutoFit/>
          </a:bodyPr>
          <a:lstStyle/>
          <a:p>
            <a:r>
              <a:rPr lang="en-NO" dirty="0"/>
              <a:t>Answer using dot points, a table, etc.</a:t>
            </a:r>
          </a:p>
        </p:txBody>
      </p:sp>
      <p:sp>
        <p:nvSpPr>
          <p:cNvPr id="10" name="TextBox 9">
            <a:extLst>
              <a:ext uri="{FF2B5EF4-FFF2-40B4-BE49-F238E27FC236}">
                <a16:creationId xmlns:a16="http://schemas.microsoft.com/office/drawing/2014/main" id="{E9CED8EF-7B44-0164-DF49-486FCE404341}"/>
              </a:ext>
            </a:extLst>
          </p:cNvPr>
          <p:cNvSpPr txBox="1"/>
          <p:nvPr/>
        </p:nvSpPr>
        <p:spPr>
          <a:xfrm>
            <a:off x="6936964" y="5496548"/>
            <a:ext cx="2823958" cy="646331"/>
          </a:xfrm>
          <a:prstGeom prst="rect">
            <a:avLst/>
          </a:prstGeom>
          <a:noFill/>
        </p:spPr>
        <p:txBody>
          <a:bodyPr wrap="square" rtlCol="0">
            <a:spAutoFit/>
          </a:bodyPr>
          <a:lstStyle/>
          <a:p>
            <a:r>
              <a:rPr lang="en-NO"/>
              <a:t>“Pretend you are editor for the NY times”</a:t>
            </a:r>
          </a:p>
        </p:txBody>
      </p:sp>
      <p:sp>
        <p:nvSpPr>
          <p:cNvPr id="11" name="TextBox 10">
            <a:extLst>
              <a:ext uri="{FF2B5EF4-FFF2-40B4-BE49-F238E27FC236}">
                <a16:creationId xmlns:a16="http://schemas.microsoft.com/office/drawing/2014/main" id="{21F71C64-0D70-892B-B10E-627F1720DE0D}"/>
              </a:ext>
            </a:extLst>
          </p:cNvPr>
          <p:cNvSpPr txBox="1"/>
          <p:nvPr/>
        </p:nvSpPr>
        <p:spPr>
          <a:xfrm>
            <a:off x="810521" y="2335058"/>
            <a:ext cx="2823958" cy="646331"/>
          </a:xfrm>
          <a:prstGeom prst="rect">
            <a:avLst/>
          </a:prstGeom>
          <a:noFill/>
        </p:spPr>
        <p:txBody>
          <a:bodyPr wrap="square" rtlCol="0">
            <a:spAutoFit/>
          </a:bodyPr>
          <a:lstStyle/>
          <a:p>
            <a:r>
              <a:rPr lang="en-NO" dirty="0"/>
              <a:t>“answer with a tone of skepticism”</a:t>
            </a:r>
          </a:p>
        </p:txBody>
      </p:sp>
      <p:sp>
        <p:nvSpPr>
          <p:cNvPr id="12" name="TextBox 11">
            <a:extLst>
              <a:ext uri="{FF2B5EF4-FFF2-40B4-BE49-F238E27FC236}">
                <a16:creationId xmlns:a16="http://schemas.microsoft.com/office/drawing/2014/main" id="{4EB7B8C3-6C3F-F565-C937-92BEF2648786}"/>
              </a:ext>
            </a:extLst>
          </p:cNvPr>
          <p:cNvSpPr txBox="1"/>
          <p:nvPr/>
        </p:nvSpPr>
        <p:spPr>
          <a:xfrm>
            <a:off x="721112" y="6437070"/>
            <a:ext cx="6125736" cy="369332"/>
          </a:xfrm>
          <a:prstGeom prst="rect">
            <a:avLst/>
          </a:prstGeom>
          <a:noFill/>
        </p:spPr>
        <p:txBody>
          <a:bodyPr wrap="square">
            <a:spAutoFit/>
          </a:bodyPr>
          <a:lstStyle/>
          <a:p>
            <a:pPr marL="0" indent="0">
              <a:buNone/>
            </a:pPr>
            <a:r>
              <a:rPr lang="en-GB" dirty="0"/>
              <a:t>Ref: </a:t>
            </a:r>
            <a:r>
              <a:rPr lang="en-GB" dirty="0" err="1"/>
              <a:t>promptingguide.ai</a:t>
            </a:r>
            <a:endParaRPr lang="en-NO" dirty="0"/>
          </a:p>
        </p:txBody>
      </p:sp>
    </p:spTree>
    <p:extLst>
      <p:ext uri="{BB962C8B-B14F-4D97-AF65-F5344CB8AC3E}">
        <p14:creationId xmlns:p14="http://schemas.microsoft.com/office/powerpoint/2010/main" val="5125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Non-example: making a presentation</a:t>
            </a:r>
          </a:p>
        </p:txBody>
      </p:sp>
      <p:pic>
        <p:nvPicPr>
          <p:cNvPr id="12" name="Picture 11">
            <a:extLst>
              <a:ext uri="{FF2B5EF4-FFF2-40B4-BE49-F238E27FC236}">
                <a16:creationId xmlns:a16="http://schemas.microsoft.com/office/drawing/2014/main" id="{B12576E9-82CD-646E-4C15-A84166AD28BA}"/>
              </a:ext>
            </a:extLst>
          </p:cNvPr>
          <p:cNvPicPr>
            <a:picLocks noChangeAspect="1"/>
          </p:cNvPicPr>
          <p:nvPr/>
        </p:nvPicPr>
        <p:blipFill rotWithShape="1">
          <a:blip r:embed="rId3"/>
          <a:srcRect r="41102" b="94506"/>
          <a:stretch/>
        </p:blipFill>
        <p:spPr>
          <a:xfrm>
            <a:off x="3795912" y="2906767"/>
            <a:ext cx="4197133" cy="596630"/>
          </a:xfrm>
          <a:prstGeom prst="rect">
            <a:avLst/>
          </a:prstGeom>
        </p:spPr>
      </p:pic>
      <p:pic>
        <p:nvPicPr>
          <p:cNvPr id="3" name="Picture 2">
            <a:extLst>
              <a:ext uri="{FF2B5EF4-FFF2-40B4-BE49-F238E27FC236}">
                <a16:creationId xmlns:a16="http://schemas.microsoft.com/office/drawing/2014/main" id="{9454B88F-D2AA-1F38-03C0-71DA8046E9FD}"/>
              </a:ext>
            </a:extLst>
          </p:cNvPr>
          <p:cNvPicPr>
            <a:picLocks noChangeAspect="1"/>
          </p:cNvPicPr>
          <p:nvPr/>
        </p:nvPicPr>
        <p:blipFill>
          <a:blip r:embed="rId4"/>
          <a:stretch>
            <a:fillRect/>
          </a:stretch>
        </p:blipFill>
        <p:spPr>
          <a:xfrm>
            <a:off x="2675477" y="1676400"/>
            <a:ext cx="3076275" cy="4991100"/>
          </a:xfrm>
          <a:prstGeom prst="rect">
            <a:avLst/>
          </a:prstGeom>
        </p:spPr>
      </p:pic>
      <p:pic>
        <p:nvPicPr>
          <p:cNvPr id="4" name="Picture 3">
            <a:extLst>
              <a:ext uri="{FF2B5EF4-FFF2-40B4-BE49-F238E27FC236}">
                <a16:creationId xmlns:a16="http://schemas.microsoft.com/office/drawing/2014/main" id="{69E4310E-EF7D-61E9-9932-FFF9EE9DC074}"/>
              </a:ext>
            </a:extLst>
          </p:cNvPr>
          <p:cNvPicPr>
            <a:picLocks noChangeAspect="1"/>
          </p:cNvPicPr>
          <p:nvPr/>
        </p:nvPicPr>
        <p:blipFill>
          <a:blip r:embed="rId5"/>
          <a:stretch>
            <a:fillRect/>
          </a:stretch>
        </p:blipFill>
        <p:spPr>
          <a:xfrm>
            <a:off x="6440249" y="1772475"/>
            <a:ext cx="4219189" cy="4704525"/>
          </a:xfrm>
          <a:prstGeom prst="rect">
            <a:avLst/>
          </a:prstGeom>
        </p:spPr>
      </p:pic>
      <p:sp>
        <p:nvSpPr>
          <p:cNvPr id="5" name="TextBox 4">
            <a:extLst>
              <a:ext uri="{FF2B5EF4-FFF2-40B4-BE49-F238E27FC236}">
                <a16:creationId xmlns:a16="http://schemas.microsoft.com/office/drawing/2014/main" id="{EBCFC917-A694-007B-ACE1-76D53D89F701}"/>
              </a:ext>
            </a:extLst>
          </p:cNvPr>
          <p:cNvSpPr txBox="1"/>
          <p:nvPr/>
        </p:nvSpPr>
        <p:spPr>
          <a:xfrm>
            <a:off x="3564384" y="3105834"/>
            <a:ext cx="5277407" cy="369332"/>
          </a:xfrm>
          <a:prstGeom prst="rect">
            <a:avLst/>
          </a:prstGeom>
          <a:solidFill>
            <a:schemeClr val="accent1">
              <a:alpha val="77132"/>
            </a:schemeClr>
          </a:solidFill>
        </p:spPr>
        <p:txBody>
          <a:bodyPr wrap="none" rtlCol="0">
            <a:spAutoFit/>
          </a:bodyPr>
          <a:lstStyle/>
          <a:p>
            <a:pPr algn="ctr"/>
            <a:r>
              <a:rPr lang="en-NO" b="1" dirty="0"/>
              <a:t>Gives 10 generic slides… not really what I wanted. </a:t>
            </a:r>
          </a:p>
        </p:txBody>
      </p:sp>
    </p:spTree>
    <p:extLst>
      <p:ext uri="{BB962C8B-B14F-4D97-AF65-F5344CB8AC3E}">
        <p14:creationId xmlns:p14="http://schemas.microsoft.com/office/powerpoint/2010/main" val="4972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Example: making a presentation.  </a:t>
            </a:r>
          </a:p>
        </p:txBody>
      </p:sp>
      <p:pic>
        <p:nvPicPr>
          <p:cNvPr id="6" name="Picture 5">
            <a:extLst>
              <a:ext uri="{FF2B5EF4-FFF2-40B4-BE49-F238E27FC236}">
                <a16:creationId xmlns:a16="http://schemas.microsoft.com/office/drawing/2014/main" id="{1E753BE2-6788-502C-FC3D-FED1320929CC}"/>
              </a:ext>
            </a:extLst>
          </p:cNvPr>
          <p:cNvPicPr>
            <a:picLocks noChangeAspect="1"/>
          </p:cNvPicPr>
          <p:nvPr/>
        </p:nvPicPr>
        <p:blipFill>
          <a:blip r:embed="rId3"/>
          <a:stretch>
            <a:fillRect/>
          </a:stretch>
        </p:blipFill>
        <p:spPr>
          <a:xfrm>
            <a:off x="3145277" y="1930669"/>
            <a:ext cx="6104106" cy="4546331"/>
          </a:xfrm>
          <a:prstGeom prst="rect">
            <a:avLst/>
          </a:prstGeom>
        </p:spPr>
      </p:pic>
      <p:sp>
        <p:nvSpPr>
          <p:cNvPr id="7" name="TextBox 6">
            <a:extLst>
              <a:ext uri="{FF2B5EF4-FFF2-40B4-BE49-F238E27FC236}">
                <a16:creationId xmlns:a16="http://schemas.microsoft.com/office/drawing/2014/main" id="{755DBC4F-9834-6ED2-4C1B-B02B63706F3E}"/>
              </a:ext>
            </a:extLst>
          </p:cNvPr>
          <p:cNvSpPr txBox="1"/>
          <p:nvPr/>
        </p:nvSpPr>
        <p:spPr>
          <a:xfrm>
            <a:off x="3826212" y="1497568"/>
            <a:ext cx="4791120" cy="369332"/>
          </a:xfrm>
          <a:prstGeom prst="rect">
            <a:avLst/>
          </a:prstGeom>
          <a:noFill/>
        </p:spPr>
        <p:txBody>
          <a:bodyPr wrap="none" rtlCol="0">
            <a:spAutoFit/>
          </a:bodyPr>
          <a:lstStyle/>
          <a:p>
            <a:r>
              <a:rPr lang="en-GB"/>
              <a:t>A</a:t>
            </a:r>
            <a:r>
              <a:rPr lang="en-NO"/>
              <a:t>ccurately specificy task, format, context, tone! </a:t>
            </a:r>
          </a:p>
        </p:txBody>
      </p:sp>
      <p:pic>
        <p:nvPicPr>
          <p:cNvPr id="8" name="Picture 7">
            <a:extLst>
              <a:ext uri="{FF2B5EF4-FFF2-40B4-BE49-F238E27FC236}">
                <a16:creationId xmlns:a16="http://schemas.microsoft.com/office/drawing/2014/main" id="{98A4BC54-137E-10B3-CF5F-BDB3B8D1B3EA}"/>
              </a:ext>
            </a:extLst>
          </p:cNvPr>
          <p:cNvPicPr>
            <a:picLocks noChangeAspect="1"/>
          </p:cNvPicPr>
          <p:nvPr/>
        </p:nvPicPr>
        <p:blipFill>
          <a:blip r:embed="rId4"/>
          <a:stretch>
            <a:fillRect/>
          </a:stretch>
        </p:blipFill>
        <p:spPr>
          <a:xfrm>
            <a:off x="321430" y="2673891"/>
            <a:ext cx="3709119" cy="3017874"/>
          </a:xfrm>
          <a:prstGeom prst="rect">
            <a:avLst/>
          </a:prstGeom>
        </p:spPr>
      </p:pic>
      <p:pic>
        <p:nvPicPr>
          <p:cNvPr id="9" name="Picture 8">
            <a:extLst>
              <a:ext uri="{FF2B5EF4-FFF2-40B4-BE49-F238E27FC236}">
                <a16:creationId xmlns:a16="http://schemas.microsoft.com/office/drawing/2014/main" id="{C5CCB5B0-8C56-4091-1F9A-8795D395ED5B}"/>
              </a:ext>
            </a:extLst>
          </p:cNvPr>
          <p:cNvPicPr>
            <a:picLocks noChangeAspect="1"/>
          </p:cNvPicPr>
          <p:nvPr/>
        </p:nvPicPr>
        <p:blipFill>
          <a:blip r:embed="rId5"/>
          <a:stretch>
            <a:fillRect/>
          </a:stretch>
        </p:blipFill>
        <p:spPr>
          <a:xfrm>
            <a:off x="4118765" y="2673891"/>
            <a:ext cx="3780455" cy="3017874"/>
          </a:xfrm>
          <a:prstGeom prst="rect">
            <a:avLst/>
          </a:prstGeom>
        </p:spPr>
      </p:pic>
      <p:pic>
        <p:nvPicPr>
          <p:cNvPr id="10" name="Picture 9">
            <a:extLst>
              <a:ext uri="{FF2B5EF4-FFF2-40B4-BE49-F238E27FC236}">
                <a16:creationId xmlns:a16="http://schemas.microsoft.com/office/drawing/2014/main" id="{3B59C398-F40C-04D5-5D78-4DCABEDAA22C}"/>
              </a:ext>
            </a:extLst>
          </p:cNvPr>
          <p:cNvPicPr>
            <a:picLocks noChangeAspect="1"/>
          </p:cNvPicPr>
          <p:nvPr/>
        </p:nvPicPr>
        <p:blipFill>
          <a:blip r:embed="rId6"/>
          <a:stretch>
            <a:fillRect/>
          </a:stretch>
        </p:blipFill>
        <p:spPr>
          <a:xfrm>
            <a:off x="8044721" y="2673891"/>
            <a:ext cx="3780455" cy="3424325"/>
          </a:xfrm>
          <a:prstGeom prst="rect">
            <a:avLst/>
          </a:prstGeom>
        </p:spPr>
      </p:pic>
    </p:spTree>
    <p:extLst>
      <p:ext uri="{BB962C8B-B14F-4D97-AF65-F5344CB8AC3E}">
        <p14:creationId xmlns:p14="http://schemas.microsoft.com/office/powerpoint/2010/main" val="4752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11430</TotalTime>
  <Words>2217</Words>
  <Application>Microsoft Macintosh PowerPoint</Application>
  <PresentationFormat>Widescreen</PresentationFormat>
  <Paragraphs>249</Paragraphs>
  <Slides>30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Edwardian Script ITC</vt:lpstr>
      <vt:lpstr>Franklin Gothic Book</vt:lpstr>
      <vt:lpstr>Söhne</vt:lpstr>
      <vt:lpstr>ui-sans-serif</vt:lpstr>
      <vt:lpstr>Crop</vt:lpstr>
      <vt:lpstr>Prompt engineering and ChatGPT for programming</vt:lpstr>
      <vt:lpstr>About myself </vt:lpstr>
      <vt:lpstr>Show of hands</vt:lpstr>
      <vt:lpstr>Why use AI tools at work? </vt:lpstr>
      <vt:lpstr>Prompt engineering </vt:lpstr>
      <vt:lpstr>General prompting best practices </vt:lpstr>
      <vt:lpstr>How to craft a good prompt </vt:lpstr>
      <vt:lpstr>Non-example: making a presentation</vt:lpstr>
      <vt:lpstr>Example: making a presentation.  </vt:lpstr>
      <vt:lpstr>Example: Adopting a persona</vt:lpstr>
      <vt:lpstr>Example: Adopting a persona</vt:lpstr>
      <vt:lpstr>Zero-shot prompting </vt:lpstr>
      <vt:lpstr>Example: Zero-shot prompting</vt:lpstr>
      <vt:lpstr>Few-shot prompting</vt:lpstr>
      <vt:lpstr>Example: Few-shot prompting </vt:lpstr>
      <vt:lpstr>Emotion prompting </vt:lpstr>
      <vt:lpstr>Other prompting techniques</vt:lpstr>
      <vt:lpstr>Some words of caution… </vt:lpstr>
      <vt:lpstr>Always verify!</vt:lpstr>
      <vt:lpstr>Don’t give it private/sensitive information! </vt:lpstr>
      <vt:lpstr>Don’t give it private/sensitive information! </vt:lpstr>
      <vt:lpstr>Be aware of your own biases!</vt:lpstr>
      <vt:lpstr>ChaptGPT hallucinations</vt:lpstr>
      <vt:lpstr>ChatGPT for coding</vt:lpstr>
      <vt:lpstr>PowerPoint Presentation</vt:lpstr>
      <vt:lpstr>Three ways to use ChatGPT for coding</vt:lpstr>
      <vt:lpstr>Expanding the scope of your workflow</vt:lpstr>
      <vt:lpstr>PowerPoint Presentation</vt:lpstr>
      <vt:lpstr>Fin.</vt:lpstr>
      <vt:lpstr>Coding task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dc:title>
  <dc:creator>Benjamin Kwanen Tapley</dc:creator>
  <cp:lastModifiedBy>Benjamin Kwanen Tapley</cp:lastModifiedBy>
  <cp:revision>8</cp:revision>
  <cp:lastPrinted>2023-10-30T20:06:12Z</cp:lastPrinted>
  <dcterms:created xsi:type="dcterms:W3CDTF">2023-10-27T14:30:28Z</dcterms:created>
  <dcterms:modified xsi:type="dcterms:W3CDTF">2024-04-23T13:37:42Z</dcterms:modified>
</cp:coreProperties>
</file>